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336" r:id="rId2"/>
    <p:sldId id="314" r:id="rId3"/>
    <p:sldId id="258" r:id="rId4"/>
    <p:sldId id="291" r:id="rId5"/>
    <p:sldId id="316" r:id="rId6"/>
    <p:sldId id="403" r:id="rId7"/>
    <p:sldId id="347" r:id="rId8"/>
    <p:sldId id="320" r:id="rId9"/>
    <p:sldId id="395" r:id="rId10"/>
    <p:sldId id="319" r:id="rId11"/>
    <p:sldId id="337" r:id="rId12"/>
    <p:sldId id="318" r:id="rId13"/>
    <p:sldId id="358" r:id="rId14"/>
    <p:sldId id="359" r:id="rId15"/>
    <p:sldId id="360" r:id="rId16"/>
    <p:sldId id="361" r:id="rId17"/>
    <p:sldId id="385" r:id="rId18"/>
    <p:sldId id="344" r:id="rId19"/>
    <p:sldId id="397" r:id="rId20"/>
    <p:sldId id="398" r:id="rId21"/>
    <p:sldId id="400" r:id="rId22"/>
    <p:sldId id="404" r:id="rId23"/>
    <p:sldId id="406" r:id="rId24"/>
    <p:sldId id="405" r:id="rId25"/>
    <p:sldId id="401" r:id="rId26"/>
    <p:sldId id="407" r:id="rId27"/>
    <p:sldId id="410" r:id="rId28"/>
    <p:sldId id="411" r:id="rId29"/>
    <p:sldId id="415" r:id="rId30"/>
    <p:sldId id="412" r:id="rId31"/>
    <p:sldId id="413" r:id="rId32"/>
    <p:sldId id="414" r:id="rId33"/>
    <p:sldId id="332" r:id="rId34"/>
    <p:sldId id="378" r:id="rId35"/>
    <p:sldId id="381" r:id="rId36"/>
    <p:sldId id="379" r:id="rId37"/>
    <p:sldId id="380" r:id="rId38"/>
    <p:sldId id="367" r:id="rId39"/>
    <p:sldId id="368" r:id="rId40"/>
    <p:sldId id="369" r:id="rId41"/>
    <p:sldId id="382" r:id="rId42"/>
    <p:sldId id="383" r:id="rId43"/>
    <p:sldId id="384" r:id="rId44"/>
    <p:sldId id="374" r:id="rId45"/>
    <p:sldId id="388" r:id="rId46"/>
    <p:sldId id="267" r:id="rId47"/>
    <p:sldId id="313" r:id="rId48"/>
    <p:sldId id="396" r:id="rId49"/>
    <p:sldId id="317" r:id="rId50"/>
    <p:sldId id="334" r:id="rId51"/>
    <p:sldId id="335" r:id="rId52"/>
    <p:sldId id="373" r:id="rId53"/>
    <p:sldId id="339" r:id="rId54"/>
    <p:sldId id="27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18"/>
    <p:restoredTop sz="86029"/>
  </p:normalViewPr>
  <p:slideViewPr>
    <p:cSldViewPr snapToGrid="0" snapToObjects="1">
      <p:cViewPr varScale="1">
        <p:scale>
          <a:sx n="100" d="100"/>
          <a:sy n="100" d="100"/>
        </p:scale>
        <p:origin x="192" y="40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6/27/23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Helvetica" pitchFamily="2" charset="0"/>
              </a:rPr>
              <a:t>Discussion: is the trajectory part of the class?</a:t>
            </a:r>
          </a:p>
          <a:p>
            <a:endParaRPr lang="en-US" sz="1200" dirty="0">
              <a:effectLst/>
              <a:latin typeface="Helvetica" pitchFamily="2" charset="0"/>
            </a:endParaRPr>
          </a:p>
          <a:p>
            <a:r>
              <a:rPr lang="en-US" sz="1200" dirty="0">
                <a:effectLst/>
                <a:latin typeface="Helvetica" pitchFamily="2" charset="0"/>
              </a:rPr>
              <a:t> Is plotting?</a:t>
            </a:r>
          </a:p>
          <a:p>
            <a:pPr algn="ctr"/>
            <a:endParaRPr lang="en-CH"/>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18</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71934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26</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31</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32</a:t>
            </a:fld>
            <a:endParaRPr lang="en-US"/>
          </a:p>
        </p:txBody>
      </p:sp>
    </p:spTree>
    <p:extLst>
      <p:ext uri="{BB962C8B-B14F-4D97-AF65-F5344CB8AC3E}">
        <p14:creationId xmlns:p14="http://schemas.microsoft.com/office/powerpoint/2010/main" val="2771463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constructs are not very common in scientific code, and you don’t actually ”need” them. But the same is true of functions!</a:t>
            </a:r>
          </a:p>
          <a:p>
            <a:endParaRPr lang="en-US" dirty="0"/>
          </a:p>
        </p:txBody>
      </p:sp>
      <p:sp>
        <p:nvSpPr>
          <p:cNvPr id="4" name="Slide Number Placeholder 3"/>
          <p:cNvSpPr>
            <a:spLocks noGrp="1"/>
          </p:cNvSpPr>
          <p:nvPr>
            <p:ph type="sldNum" sz="quarter" idx="5"/>
          </p:nvPr>
        </p:nvSpPr>
        <p:spPr/>
        <p:txBody>
          <a:bodyPr/>
          <a:lstStyle/>
          <a:p>
            <a:fld id="{897CFDFD-46FD-2142-A3B2-5F563D22242A}" type="slidenum">
              <a:rPr lang="en-US" smtClean="0"/>
              <a:t>49</a:t>
            </a:fld>
            <a:endParaRPr lang="en-US"/>
          </a:p>
        </p:txBody>
      </p:sp>
    </p:spTree>
    <p:extLst>
      <p:ext uri="{BB962C8B-B14F-4D97-AF65-F5344CB8AC3E}">
        <p14:creationId xmlns:p14="http://schemas.microsoft.com/office/powerpoint/2010/main" val="41987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27.06.23</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27.06.23</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27.06.23</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27.06.23</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27.06.23</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27.06.23</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27.06.23</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27.06.23</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27.06.23</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27.06.23</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27.06.23</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27.06.23</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7.sv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dirty="0">
                <a:ln w="12700">
                  <a:noFill/>
                </a:ln>
                <a:solidFill>
                  <a:schemeClr val="bg1"/>
                </a:solidFill>
              </a:rPr>
              <a:t> and </a:t>
            </a:r>
            <a:r>
              <a:rPr lang="en-US" sz="4000" dirty="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dirty="0"/>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dirty="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Xyz</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x, y, 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else</a:t>
            </a:r>
          </a:p>
          <a:p>
            <a:r>
              <a:rPr lang="en-US" dirty="0">
                <a:latin typeface="Consolas" panose="020B0609020204030204" pitchFamily="49" charset="0"/>
                <a:cs typeface="Consolas" panose="020B0609020204030204" pitchFamily="49" charset="0"/>
              </a:rPr>
              <a:t>    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first_function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second_function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else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third_function</a:t>
              </a:r>
              <a:r>
                <a:rPr lang="en-US" dirty="0">
                  <a:latin typeface="Consolas" panose="020B0609020204030204" pitchFamily="49" charset="0"/>
                  <a:cs typeface="Consolas" panose="020B0609020204030204" pitchFamily="49" charset="0"/>
                </a:rPr>
                <a:t>(x, y, z):</a:t>
              </a:r>
            </a:p>
            <a:p>
              <a:r>
                <a:rPr lang="en-US" dirty="0">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dirty="0"/>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dirty="0"/>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dirty="0"/>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dirty="0"/>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dirty="0"/>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dirty="0"/>
              <a:t>Chapter 2: Break out things that vary independently</a:t>
            </a:r>
            <a:endParaRPr lang="en-US" b="1" dirty="0"/>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endParaRPr lang="en-US" dirty="0"/>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Even </a:t>
            </a:r>
            <a:r>
              <a:rPr lang="de-DE" dirty="0" err="1"/>
              <a:t>when</a:t>
            </a:r>
            <a:r>
              <a:rPr lang="de-DE" dirty="0"/>
              <a:t> </a:t>
            </a:r>
            <a:r>
              <a:rPr lang="de-DE" dirty="0" err="1"/>
              <a:t>people</a:t>
            </a:r>
            <a:r>
              <a:rPr lang="de-DE" dirty="0"/>
              <a:t> </a:t>
            </a:r>
            <a:r>
              <a:rPr lang="de-DE" dirty="0" err="1"/>
              <a:t>think</a:t>
            </a:r>
            <a:r>
              <a:rPr lang="de-DE" dirty="0"/>
              <a:t> </a:t>
            </a:r>
            <a:r>
              <a:rPr lang="de-DE" dirty="0" err="1"/>
              <a:t>they</a:t>
            </a:r>
            <a:r>
              <a:rPr lang="de-DE" dirty="0"/>
              <a:t> </a:t>
            </a:r>
            <a:r>
              <a:rPr lang="de-DE" dirty="0" err="1"/>
              <a:t>are</a:t>
            </a:r>
            <a:r>
              <a:rPr lang="de-DE" dirty="0"/>
              <a:t> </a:t>
            </a:r>
            <a:r>
              <a:rPr lang="de-DE" dirty="0" err="1"/>
              <a:t>holding</a:t>
            </a:r>
            <a:r>
              <a:rPr lang="de-DE" dirty="0"/>
              <a:t> </a:t>
            </a:r>
            <a:r>
              <a:rPr lang="de-DE" dirty="0" err="1"/>
              <a:t>their</a:t>
            </a:r>
            <a:r>
              <a:rPr lang="de-DE" dirty="0"/>
              <a:t> </a:t>
            </a:r>
            <a:r>
              <a:rPr lang="de-DE" dirty="0" err="1"/>
              <a:t>eyes</a:t>
            </a:r>
            <a:r>
              <a:rPr lang="de-DE" dirty="0"/>
              <a:t> still, </a:t>
            </a:r>
            <a:r>
              <a:rPr lang="de-DE" dirty="0" err="1"/>
              <a:t>they</a:t>
            </a:r>
            <a:r>
              <a:rPr lang="de-DE" dirty="0"/>
              <a:t> still </a:t>
            </a:r>
            <a:r>
              <a:rPr lang="de-DE" dirty="0" err="1"/>
              <a:t>move</a:t>
            </a:r>
            <a:r>
              <a:rPr lang="de-DE" dirty="0"/>
              <a:t> </a:t>
            </a:r>
            <a:r>
              <a:rPr lang="de-DE" dirty="0" err="1"/>
              <a:t>around</a:t>
            </a:r>
            <a:r>
              <a:rPr lang="de-DE" dirty="0"/>
              <a:t>:</a:t>
            </a:r>
          </a:p>
          <a:p>
            <a:pPr lvl="1"/>
            <a:r>
              <a:rPr lang="de-DE" dirty="0"/>
              <a:t>Drift, </a:t>
            </a:r>
            <a:r>
              <a:rPr lang="de-DE" dirty="0" err="1"/>
              <a:t>Microsaccades</a:t>
            </a:r>
            <a:r>
              <a:rPr lang="de-DE" dirty="0"/>
              <a:t>, </a:t>
            </a:r>
            <a:r>
              <a:rPr lang="de-DE" dirty="0" err="1"/>
              <a:t>jitter</a:t>
            </a:r>
            <a:endParaRPr lang="de-DE" dirty="0"/>
          </a:p>
          <a:p>
            <a:r>
              <a:rPr lang="de-DE" dirty="0"/>
              <a:t>The </a:t>
            </a:r>
            <a:r>
              <a:rPr lang="de-DE" dirty="0" err="1"/>
              <a:t>movement</a:t>
            </a:r>
            <a:r>
              <a:rPr lang="de-DE" dirty="0"/>
              <a:t> </a:t>
            </a:r>
            <a:r>
              <a:rPr lang="de-DE" dirty="0" err="1"/>
              <a:t>has</a:t>
            </a:r>
            <a:r>
              <a:rPr lang="de-DE" dirty="0"/>
              <a:t> </a:t>
            </a:r>
            <a:r>
              <a:rPr lang="de-DE" dirty="0" err="1"/>
              <a:t>statistical</a:t>
            </a:r>
            <a:r>
              <a:rPr lang="de-DE" dirty="0"/>
              <a:t> </a:t>
            </a:r>
            <a:r>
              <a:rPr lang="de-DE" dirty="0" err="1"/>
              <a:t>properties</a:t>
            </a:r>
            <a:r>
              <a:rPr lang="de-DE" dirty="0"/>
              <a:t> such </a:t>
            </a:r>
            <a:r>
              <a:rPr lang="de-DE" dirty="0" err="1"/>
              <a:t>as</a:t>
            </a:r>
            <a:r>
              <a:rPr lang="de-DE" dirty="0"/>
              <a:t> </a:t>
            </a:r>
            <a:r>
              <a:rPr lang="de-DE" dirty="0" err="1"/>
              <a:t>self</a:t>
            </a:r>
            <a:r>
              <a:rPr lang="de-DE" dirty="0"/>
              <a:t> </a:t>
            </a:r>
            <a:r>
              <a:rPr lang="de-DE" dirty="0" err="1"/>
              <a:t>avoidance</a:t>
            </a:r>
            <a:r>
              <a:rPr lang="de-DE" dirty="0"/>
              <a:t>, </a:t>
            </a:r>
            <a:r>
              <a:rPr lang="de-DE" dirty="0" err="1"/>
              <a:t>directional</a:t>
            </a:r>
            <a:r>
              <a:rPr lang="de-DE" dirty="0"/>
              <a:t> </a:t>
            </a:r>
            <a:r>
              <a:rPr lang="de-DE" dirty="0" err="1"/>
              <a:t>persistence</a:t>
            </a:r>
            <a:r>
              <a:rPr lang="de-DE" dirty="0"/>
              <a:t>…</a:t>
            </a:r>
          </a:p>
          <a:p>
            <a:r>
              <a:rPr lang="de-DE" dirty="0"/>
              <a:t>The </a:t>
            </a:r>
            <a:r>
              <a:rPr lang="de-DE" dirty="0" err="1"/>
              <a:t>upcoming</a:t>
            </a:r>
            <a:r>
              <a:rPr lang="de-DE" dirty="0"/>
              <a:t> </a:t>
            </a:r>
            <a:r>
              <a:rPr lang="de-DE" dirty="0" err="1"/>
              <a:t>exercise</a:t>
            </a:r>
            <a:r>
              <a:rPr lang="de-DE" dirty="0"/>
              <a:t> </a:t>
            </a:r>
            <a:r>
              <a:rPr lang="de-DE" dirty="0" err="1"/>
              <a:t>is</a:t>
            </a:r>
            <a:r>
              <a:rPr lang="de-DE" dirty="0"/>
              <a:t> a </a:t>
            </a:r>
            <a:r>
              <a:rPr lang="de-DE" dirty="0" err="1"/>
              <a:t>simplified</a:t>
            </a:r>
            <a:r>
              <a:rPr lang="de-DE" dirty="0"/>
              <a:t> </a:t>
            </a:r>
            <a:r>
              <a:rPr lang="de-DE" dirty="0" err="1"/>
              <a:t>version</a:t>
            </a:r>
            <a:r>
              <a:rPr lang="de-DE" dirty="0"/>
              <a:t> </a:t>
            </a:r>
            <a:r>
              <a:rPr lang="de-DE" dirty="0" err="1"/>
              <a:t>of</a:t>
            </a:r>
            <a:r>
              <a:rPr lang="de-DE" dirty="0"/>
              <a:t> a </a:t>
            </a:r>
            <a:r>
              <a:rPr lang="de-DE" dirty="0" err="1"/>
              <a:t>model</a:t>
            </a:r>
            <a:r>
              <a:rPr lang="de-DE" dirty="0"/>
              <a:t> Lisa </a:t>
            </a:r>
            <a:r>
              <a:rPr lang="de-DE" dirty="0" err="1"/>
              <a:t>is</a:t>
            </a:r>
            <a:r>
              <a:rPr lang="de-DE" dirty="0"/>
              <a:t> </a:t>
            </a:r>
            <a:r>
              <a:rPr lang="de-DE" dirty="0" err="1"/>
              <a:t>working</a:t>
            </a:r>
            <a:r>
              <a:rPr lang="de-DE" dirty="0"/>
              <a:t> on</a:t>
            </a:r>
            <a:endParaRPr lang="en-CH" dirty="0"/>
          </a:p>
        </p:txBody>
      </p:sp>
    </p:spTree>
    <p:extLst>
      <p:ext uri="{BB962C8B-B14F-4D97-AF65-F5344CB8AC3E}">
        <p14:creationId xmlns:p14="http://schemas.microsoft.com/office/powerpoint/2010/main" val="4020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endParaRPr lang="en-US" dirty="0"/>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Walker </a:t>
            </a:r>
            <a:r>
              <a:rPr lang="de-DE" dirty="0" err="1"/>
              <a:t>starts</a:t>
            </a:r>
            <a:r>
              <a:rPr lang="de-DE" dirty="0"/>
              <a:t> </a:t>
            </a:r>
            <a:r>
              <a:rPr lang="de-DE" dirty="0" err="1"/>
              <a:t>somewhere</a:t>
            </a:r>
            <a:endParaRPr lang="en-CH" dirty="0"/>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could</a:t>
            </a:r>
            <a:r>
              <a:rPr lang="de-DE" dirty="0"/>
              <a:t> </a:t>
            </a:r>
            <a:r>
              <a:rPr lang="de-DE" dirty="0" err="1"/>
              <a:t>walk</a:t>
            </a:r>
            <a:r>
              <a:rPr lang="de-DE" dirty="0"/>
              <a:t> </a:t>
            </a:r>
            <a:r>
              <a:rPr lang="de-DE" dirty="0" err="1"/>
              <a:t>one</a:t>
            </a:r>
            <a:r>
              <a:rPr lang="de-DE" dirty="0"/>
              <a:t> </a:t>
            </a:r>
            <a:r>
              <a:rPr lang="de-DE" dirty="0" err="1"/>
              <a:t>step</a:t>
            </a:r>
            <a:r>
              <a:rPr lang="de-DE" dirty="0"/>
              <a:t> in </a:t>
            </a:r>
            <a:r>
              <a:rPr lang="de-DE" dirty="0" err="1"/>
              <a:t>any</a:t>
            </a:r>
            <a:r>
              <a:rPr lang="de-DE" dirty="0"/>
              <a:t> </a:t>
            </a:r>
            <a:r>
              <a:rPr lang="de-DE" dirty="0" err="1"/>
              <a:t>direction</a:t>
            </a:r>
            <a:endParaRPr lang="en-CH" dirty="0"/>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It</a:t>
            </a:r>
            <a:r>
              <a:rPr lang="de-DE" dirty="0"/>
              <a:t> </a:t>
            </a:r>
            <a:r>
              <a:rPr lang="de-DE" dirty="0" err="1"/>
              <a:t>randomly</a:t>
            </a:r>
            <a:r>
              <a:rPr lang="de-DE" dirty="0"/>
              <a:t> </a:t>
            </a:r>
            <a:r>
              <a:rPr lang="de-DE" dirty="0" err="1"/>
              <a:t>selects</a:t>
            </a:r>
            <a:r>
              <a:rPr lang="de-DE" dirty="0"/>
              <a:t> </a:t>
            </a:r>
            <a:r>
              <a:rPr lang="de-DE" dirty="0" err="1"/>
              <a:t>one</a:t>
            </a:r>
            <a:r>
              <a:rPr lang="de-DE" dirty="0"/>
              <a:t> </a:t>
            </a:r>
            <a:r>
              <a:rPr lang="de-DE" dirty="0" err="1"/>
              <a:t>step</a:t>
            </a:r>
            <a:endParaRPr lang="en-CH" dirty="0"/>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dirty="0"/>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endParaRPr lang="en-US" dirty="0"/>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In </a:t>
            </a:r>
            <a:r>
              <a:rPr lang="de-DE" dirty="0" err="1"/>
              <a:t>the</a:t>
            </a:r>
            <a:r>
              <a:rPr lang="de-DE" dirty="0"/>
              <a:t> </a:t>
            </a:r>
            <a:r>
              <a:rPr lang="de-DE" dirty="0" err="1"/>
              <a:t>next</a:t>
            </a:r>
            <a:r>
              <a:rPr lang="de-DE" dirty="0"/>
              <a:t> </a:t>
            </a:r>
            <a:r>
              <a:rPr lang="de-DE" dirty="0" err="1"/>
              <a:t>step</a:t>
            </a:r>
            <a:r>
              <a:rPr lang="de-DE" dirty="0"/>
              <a:t> </a:t>
            </a:r>
            <a:r>
              <a:rPr lang="de-DE" dirty="0" err="1"/>
              <a:t>it</a:t>
            </a:r>
            <a:r>
              <a:rPr lang="de-DE" dirty="0"/>
              <a:t> </a:t>
            </a:r>
            <a:r>
              <a:rPr lang="de-DE" dirty="0" err="1"/>
              <a:t>has</a:t>
            </a:r>
            <a:r>
              <a:rPr lang="de-DE" dirty="0"/>
              <a:t> </a:t>
            </a:r>
            <a:r>
              <a:rPr lang="de-DE" dirty="0" err="1"/>
              <a:t>the</a:t>
            </a:r>
            <a:r>
              <a:rPr lang="de-DE" dirty="0"/>
              <a:t> same </a:t>
            </a:r>
            <a:r>
              <a:rPr lang="de-DE" dirty="0" err="1"/>
              <a:t>stepping</a:t>
            </a:r>
            <a:r>
              <a:rPr lang="de-DE" dirty="0"/>
              <a:t> </a:t>
            </a:r>
            <a:r>
              <a:rPr lang="de-DE" dirty="0" err="1"/>
              <a:t>options</a:t>
            </a:r>
            <a:endParaRPr lang="en-CH" dirty="0"/>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By </a:t>
            </a:r>
            <a:r>
              <a:rPr lang="de-DE" dirty="0" err="1"/>
              <a:t>iterating</a:t>
            </a:r>
            <a:r>
              <a:rPr lang="de-DE" dirty="0"/>
              <a:t> </a:t>
            </a:r>
            <a:r>
              <a:rPr lang="de-DE" dirty="0" err="1"/>
              <a:t>this</a:t>
            </a:r>
            <a:r>
              <a:rPr lang="de-DE" dirty="0"/>
              <a:t> </a:t>
            </a:r>
            <a:r>
              <a:rPr lang="de-DE" dirty="0" err="1"/>
              <a:t>procedure</a:t>
            </a:r>
            <a:r>
              <a:rPr lang="de-DE" dirty="0"/>
              <a:t>, </a:t>
            </a:r>
            <a:r>
              <a:rPr lang="de-DE" dirty="0" err="1"/>
              <a:t>we</a:t>
            </a:r>
            <a:r>
              <a:rPr lang="de-DE" dirty="0"/>
              <a:t> </a:t>
            </a:r>
            <a:r>
              <a:rPr lang="de-DE" dirty="0" err="1"/>
              <a:t>get</a:t>
            </a:r>
            <a:r>
              <a:rPr lang="de-DE" dirty="0"/>
              <a:t> a </a:t>
            </a:r>
            <a:r>
              <a:rPr lang="de-DE" dirty="0" err="1"/>
              <a:t>trajectory</a:t>
            </a:r>
            <a:endParaRPr lang="en-CH" dirty="0"/>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dirty="0"/>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endParaRPr lang="en-US" dirty="0"/>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Background </a:t>
            </a:r>
            <a:r>
              <a:rPr lang="de-DE" dirty="0" err="1"/>
              <a:t>Activation</a:t>
            </a:r>
            <a:endParaRPr lang="en-CH" dirty="0"/>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Stepping</a:t>
            </a:r>
            <a:r>
              <a:rPr lang="de-DE" dirty="0"/>
              <a:t> </a:t>
            </a:r>
            <a:r>
              <a:rPr lang="de-DE" dirty="0" err="1"/>
              <a:t>Probability</a:t>
            </a:r>
            <a:endParaRPr lang="en-CH" dirty="0"/>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dirty="0"/>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Step_0_</a:t>
            </a:r>
            <a:r>
              <a:rPr lang="de-DE" sz="1400" dirty="0">
                <a:solidFill>
                  <a:schemeClr val="tx1"/>
                </a:solidFill>
                <a:latin typeface="Courier New" panose="02070309020205020404" pitchFamily="49" charset="0"/>
                <a:cs typeface="Courier New" panose="02070309020205020404" pitchFamily="49" charset="0"/>
              </a:rPr>
              <a:t>Introduction/</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256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 the walker code into a class </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walker/Step_1_classes/</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dirty="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dirty="0" err="1">
                <a:latin typeface="Courier New" panose="02070309020205020404" pitchFamily="49" charset="0"/>
                <a:cs typeface="Courier New" panose="02070309020205020404" pitchFamily="49" charset="0"/>
              </a:rPr>
              <a:t>w</a:t>
            </a:r>
            <a:r>
              <a:rPr lang="de-DE" sz="1400" dirty="0" err="1">
                <a:solidFill>
                  <a:schemeClr val="tx1"/>
                </a:solidFill>
                <a:latin typeface="Courier New" panose="02070309020205020404" pitchFamily="49" charset="0"/>
                <a:cs typeface="Courier New" panose="02070309020205020404" pitchFamily="49" charset="0"/>
              </a:rPr>
              <a:t>alker</a:t>
            </a:r>
            <a:r>
              <a:rPr lang="de-DE" sz="1400" dirty="0">
                <a:solidFill>
                  <a:schemeClr val="tx1"/>
                </a:solidFill>
                <a:latin typeface="Courier New" panose="02070309020205020404" pitchFamily="49" charset="0"/>
                <a:cs typeface="Courier New" panose="02070309020205020404" pitchFamily="49" charset="0"/>
              </a:rPr>
              <a:t>/</a:t>
            </a:r>
            <a:r>
              <a:rPr lang="de-DE" sz="1400" dirty="0">
                <a:latin typeface="Courier New" panose="02070309020205020404" pitchFamily="49" charset="0"/>
                <a:cs typeface="Courier New" panose="02070309020205020404" pitchFamily="49" charset="0"/>
              </a:rPr>
              <a:t>Step_2_plotting</a:t>
            </a:r>
            <a:r>
              <a:rPr lang="de-DE" sz="1400" dirty="0">
                <a:solidFill>
                  <a:schemeClr val="tx1"/>
                </a:solidFill>
                <a:latin typeface="Courier New" panose="02070309020205020404" pitchFamily="49" charset="0"/>
                <a:cs typeface="Courier New" panose="02070309020205020404" pitchFamily="49" charset="0"/>
              </a:rPr>
              <a:t>/</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8700" y="1128546"/>
            <a:ext cx="5945372" cy="500555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dirty="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dirty="0">
                <a:latin typeface="Annie Use Your Telescope" panose="02000000000000000000" pitchFamily="2" charset="0"/>
              </a:rPr>
              <a:t>vs</a:t>
            </a:r>
            <a:r>
              <a:rPr lang="en-DE" sz="2800" b="1" dirty="0">
                <a:latin typeface="Annie Use Your Telescope" panose="02000000000000000000" pitchFamily="2" charset="0"/>
              </a:rPr>
              <a:t>.</a:t>
            </a:r>
          </a:p>
        </p:txBody>
      </p:sp>
    </p:spTree>
    <p:extLst>
      <p:ext uri="{BB962C8B-B14F-4D97-AF65-F5344CB8AC3E}">
        <p14:creationId xmlns:p14="http://schemas.microsoft.com/office/powerpoint/2010/main" val="406977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dirty="0"/>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a:t> apocal</a:t>
            </a:r>
            <a:r>
              <a:rPr lang="de-DE" sz="2400"/>
              <a:t>y</a:t>
            </a:r>
            <a:r>
              <a:rPr lang="en-CH" sz="2400"/>
              <a:t>ptic </a:t>
            </a:r>
            <a:r>
              <a:rPr lang="en-CH" sz="2400" dirty="0"/>
              <a:t>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dirty="0"/>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dirty="0"/>
              <a:t>The constructor will become longer with more map types</a:t>
            </a:r>
          </a:p>
          <a:p>
            <a:pPr marL="457200" indent="-457200">
              <a:buFont typeface="+mj-lt"/>
              <a:buAutoNum type="arabicPeriod"/>
            </a:pPr>
            <a:r>
              <a:rPr lang="en-CH" sz="2000" dirty="0"/>
              <a:t>We cannot contribute a new map type without modifying the code</a:t>
            </a:r>
          </a:p>
          <a:p>
            <a:pPr marL="457200" indent="-457200">
              <a:buFont typeface="+mj-lt"/>
              <a:buAutoNum type="arabicPeriod"/>
            </a:pPr>
            <a:r>
              <a:rPr lang="en-CH" sz="2000" dirty="0"/>
              <a:t>It is difficult to test</a:t>
            </a:r>
          </a:p>
          <a:p>
            <a:pPr marL="457200" indent="-457200">
              <a:buFont typeface="+mj-lt"/>
              <a:buAutoNum type="arabicPeriod"/>
            </a:pPr>
            <a:r>
              <a:rPr lang="en-CH" sz="2000" dirty="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dirty="0"/>
              <a:t>These are smells of the fact that the initialization of context_map </a:t>
            </a:r>
            <a:br>
              <a:rPr lang="en-CH" sz="2400" b="1" dirty="0"/>
            </a:br>
            <a:r>
              <a:rPr lang="en-CH" sz="2400" b="1" dirty="0"/>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endParaRPr lang="en-CH" dirty="0"/>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dirty="0">
                <a:latin typeface="Consolas" panose="020B0609020204030204" pitchFamily="49" charset="0"/>
                <a:cs typeface="Consolas" panose="020B0609020204030204" pitchFamily="49" charset="0"/>
              </a:rPr>
              <a:t>if … elif … else </a:t>
            </a:r>
            <a:r>
              <a:rPr lang="en-CH" sz="4000" dirty="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3677930"/>
            <a:chOff x="601434" y="2127027"/>
            <a:chExt cx="4117524"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9CC06A27-33DB-8C84-82A2-766A2C66B059}"/>
              </a:ext>
            </a:extLst>
          </p:cNvPr>
          <p:cNvSpPr/>
          <p:nvPr/>
        </p:nvSpPr>
        <p:spPr>
          <a:xfrm>
            <a:off x="866102" y="5630057"/>
            <a:ext cx="4417194"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H" sz="1800">
                <a:solidFill>
                  <a:schemeClr val="accent6"/>
                </a:solidFill>
                <a:latin typeface="Consolas" panose="020B0609020204030204" pitchFamily="49" charset="0"/>
                <a:cs typeface="Consolas" panose="020B0609020204030204" pitchFamily="49" charset="0"/>
              </a:rPr>
              <a:t>add_block(blocks, type=‘square’)</a:t>
            </a:r>
          </a:p>
        </p:txBody>
      </p:sp>
    </p:spTree>
    <p:extLst>
      <p:ext uri="{BB962C8B-B14F-4D97-AF65-F5344CB8AC3E}">
        <p14:creationId xmlns:p14="http://schemas.microsoft.com/office/powerpoint/2010/main" val="3814703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716486" y="1436737"/>
            <a:ext cx="4114800" cy="3908762"/>
            <a:chOff x="6716486" y="1313764"/>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716486" y="1313764"/>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915301" y="1879973"/>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915301" y="299967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883165" y="409453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18" name="Group 17">
            <a:extLst>
              <a:ext uri="{FF2B5EF4-FFF2-40B4-BE49-F238E27FC236}">
                <a16:creationId xmlns:a16="http://schemas.microsoft.com/office/drawing/2014/main" id="{1FAFD982-9C68-98ED-BE13-757E6CC2B46D}"/>
              </a:ext>
            </a:extLst>
          </p:cNvPr>
          <p:cNvGrpSpPr/>
          <p:nvPr/>
        </p:nvGrpSpPr>
        <p:grpSpPr>
          <a:xfrm>
            <a:off x="1018959" y="1696296"/>
            <a:ext cx="4117524" cy="3677930"/>
            <a:chOff x="601434" y="2127027"/>
            <a:chExt cx="4117524"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4" y="2127027"/>
              <a:ext cx="4117524"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 name="Rectangle 1">
            <a:extLst>
              <a:ext uri="{FF2B5EF4-FFF2-40B4-BE49-F238E27FC236}">
                <a16:creationId xmlns:a16="http://schemas.microsoft.com/office/drawing/2014/main" id="{1AC2C953-7D23-E68A-6A4D-9B68F70D7219}"/>
              </a:ext>
            </a:extLst>
          </p:cNvPr>
          <p:cNvSpPr/>
          <p:nvPr/>
        </p:nvSpPr>
        <p:spPr>
          <a:xfrm>
            <a:off x="866102" y="5630057"/>
            <a:ext cx="4417194"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H" sz="1800">
                <a:solidFill>
                  <a:schemeClr val="accent6"/>
                </a:solidFill>
                <a:latin typeface="Consolas" panose="020B0609020204030204" pitchFamily="49" charset="0"/>
                <a:cs typeface="Consolas" panose="020B0609020204030204" pitchFamily="49" charset="0"/>
              </a:rPr>
              <a:t>add_block(blocks, type=‘square’)</a:t>
            </a:r>
          </a:p>
        </p:txBody>
      </p:sp>
      <p:sp>
        <p:nvSpPr>
          <p:cNvPr id="3" name="Rectangle 2">
            <a:extLst>
              <a:ext uri="{FF2B5EF4-FFF2-40B4-BE49-F238E27FC236}">
                <a16:creationId xmlns:a16="http://schemas.microsoft.com/office/drawing/2014/main" id="{F04B4B1C-8847-6B14-F521-1129ACA86B80}"/>
              </a:ext>
            </a:extLst>
          </p:cNvPr>
          <p:cNvSpPr/>
          <p:nvPr/>
        </p:nvSpPr>
        <p:spPr>
          <a:xfrm>
            <a:off x="6565289" y="5630057"/>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build_square(size=11)</a:t>
            </a:r>
          </a:p>
          <a:p>
            <a:r>
              <a:rPr lang="en-GB" sz="1800" dirty="0">
                <a:solidFill>
                  <a:schemeClr val="accent6"/>
                </a:solidFill>
                <a:latin typeface="Consolas" panose="020B0609020204030204" pitchFamily="49" charset="0"/>
                <a:cs typeface="Consolas" panose="020B0609020204030204" pitchFamily="49" charset="0"/>
              </a:rPr>
              <a:t>add_block(blocks, block)</a:t>
            </a:r>
            <a:endParaRPr lang="en-CH" sz="1800">
              <a:solidFill>
                <a:schemeClr val="accent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1333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dirty="0">
                <a:latin typeface="Consolas" panose="020B0609020204030204" pitchFamily="49" charset="0"/>
                <a:cs typeface="Consolas" panose="020B0609020204030204" pitchFamily="49" charset="0"/>
              </a:rPr>
              <a:t>if … </a:t>
            </a:r>
            <a:r>
              <a:rPr lang="en-GB" sz="3200" dirty="0" err="1">
                <a:latin typeface="Consolas" panose="020B0609020204030204" pitchFamily="49" charset="0"/>
                <a:cs typeface="Consolas" panose="020B0609020204030204" pitchFamily="49" charset="0"/>
              </a:rPr>
              <a:t>elif</a:t>
            </a:r>
            <a:r>
              <a:rPr lang="en-GB" sz="3200" dirty="0">
                <a:latin typeface="Consolas" panose="020B0609020204030204" pitchFamily="49" charset="0"/>
                <a:cs typeface="Consolas" panose="020B0609020204030204" pitchFamily="49" charset="0"/>
              </a:rPr>
              <a:t> … else </a:t>
            </a:r>
            <a:r>
              <a:rPr lang="en-GB" sz="4000" dirty="0">
                <a:cs typeface="Consolas" panose="020B0609020204030204" pitchFamily="49" charset="0"/>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dirty="0"/>
              <a:t>June 2023, v. 2.0, CC BY-SA 4.0</a:t>
            </a:r>
          </a:p>
        </p:txBody>
      </p:sp>
      <p:grpSp>
        <p:nvGrpSpPr>
          <p:cNvPr id="17" name="Group 16">
            <a:extLst>
              <a:ext uri="{FF2B5EF4-FFF2-40B4-BE49-F238E27FC236}">
                <a16:creationId xmlns:a16="http://schemas.microsoft.com/office/drawing/2014/main" id="{65433F9D-002F-AB32-1DA3-85666E7A8BED}"/>
              </a:ext>
            </a:extLst>
          </p:cNvPr>
          <p:cNvGrpSpPr/>
          <p:nvPr/>
        </p:nvGrpSpPr>
        <p:grpSpPr>
          <a:xfrm>
            <a:off x="6119345" y="1457769"/>
            <a:ext cx="5053696" cy="4154984"/>
            <a:chOff x="6444342" y="1318438"/>
            <a:chExt cx="5053696" cy="4154984"/>
          </a:xfrm>
        </p:grpSpPr>
        <p:sp>
          <p:nvSpPr>
            <p:cNvPr id="12" name="TextBox 11">
              <a:extLst>
                <a:ext uri="{FF2B5EF4-FFF2-40B4-BE49-F238E27FC236}">
                  <a16:creationId xmlns:a16="http://schemas.microsoft.com/office/drawing/2014/main" id="{C93BDB66-2912-B522-DAD5-3D22C7E9A43E}"/>
                </a:ext>
              </a:extLst>
            </p:cNvPr>
            <p:cNvSpPr txBox="1"/>
            <p:nvPr/>
          </p:nvSpPr>
          <p:spPr>
            <a:xfrm>
              <a:off x="6444342" y="1318438"/>
              <a:ext cx="5053696" cy="4154984"/>
            </a:xfrm>
            <a:prstGeom prst="rect">
              <a:avLst/>
            </a:prstGeom>
            <a:solidFill>
              <a:schemeClr val="accent5">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circle.“””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square.“””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“””Build a triangle.“””</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block_builder(size)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78D59C4B-8609-109F-3208-8A326EEC28AD}"/>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4" name="Rectangle 13">
              <a:extLst>
                <a:ext uri="{FF2B5EF4-FFF2-40B4-BE49-F238E27FC236}">
                  <a16:creationId xmlns:a16="http://schemas.microsoft.com/office/drawing/2014/main" id="{905F250A-B9E8-398D-9971-68819AF3806A}"/>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6" name="Triangle 15">
              <a:extLst>
                <a:ext uri="{FF2B5EF4-FFF2-40B4-BE49-F238E27FC236}">
                  <a16:creationId xmlns:a16="http://schemas.microsoft.com/office/drawing/2014/main" id="{37AE28F1-5BAE-0A98-A5D0-FAD7E6BAE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 name="Group 1">
            <a:extLst>
              <a:ext uri="{FF2B5EF4-FFF2-40B4-BE49-F238E27FC236}">
                <a16:creationId xmlns:a16="http://schemas.microsoft.com/office/drawing/2014/main" id="{FF576C6C-66B0-075A-37CA-D64329933D88}"/>
              </a:ext>
            </a:extLst>
          </p:cNvPr>
          <p:cNvGrpSpPr/>
          <p:nvPr/>
        </p:nvGrpSpPr>
        <p:grpSpPr>
          <a:xfrm>
            <a:off x="1018959" y="1696296"/>
            <a:ext cx="4117524" cy="3677930"/>
            <a:chOff x="601434" y="2127027"/>
            <a:chExt cx="4117524" cy="3677930"/>
          </a:xfrm>
        </p:grpSpPr>
        <p:sp>
          <p:nvSpPr>
            <p:cNvPr id="6" name="TextBox 5">
              <a:extLst>
                <a:ext uri="{FF2B5EF4-FFF2-40B4-BE49-F238E27FC236}">
                  <a16:creationId xmlns:a16="http://schemas.microsoft.com/office/drawing/2014/main" id="{B8509925-996F-81D9-10B7-3C99DF539B6D}"/>
                </a:ext>
              </a:extLst>
            </p:cNvPr>
            <p:cNvSpPr txBox="1"/>
            <p:nvPr/>
          </p:nvSpPr>
          <p:spPr>
            <a:xfrm>
              <a:off x="601434" y="2127027"/>
              <a:ext cx="4117524"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a:t>
              </a:r>
              <a:r>
                <a:rPr lang="en-CH" sz="1600">
                  <a:latin typeface="Consolas" panose="020B0609020204030204" pitchFamily="49" charset="0"/>
                  <a:cs typeface="Consolas" panose="020B0609020204030204" pitchFamily="49" charset="0"/>
                </a:rPr>
                <a:t>block)</a:t>
              </a:r>
              <a:endParaRPr lang="en-CH" sz="1600" dirty="0">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8A97A8F4-7472-20C8-F3ED-9AB569CC8E12}"/>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dirty="0"/>
            </a:p>
          </p:txBody>
        </p:sp>
        <p:sp>
          <p:nvSpPr>
            <p:cNvPr id="13" name="Rectangle 12">
              <a:extLst>
                <a:ext uri="{FF2B5EF4-FFF2-40B4-BE49-F238E27FC236}">
                  <a16:creationId xmlns:a16="http://schemas.microsoft.com/office/drawing/2014/main" id="{A25BDBAD-C133-BA14-418F-BE7F43468310}"/>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8" name="Triangle 17">
              <a:extLst>
                <a:ext uri="{FF2B5EF4-FFF2-40B4-BE49-F238E27FC236}">
                  <a16:creationId xmlns:a16="http://schemas.microsoft.com/office/drawing/2014/main" id="{3415A3BA-94DA-C621-D0BB-D43C99D24CE1}"/>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ED706788-4567-E95C-459F-4C4A0E72C224}"/>
              </a:ext>
            </a:extLst>
          </p:cNvPr>
          <p:cNvSpPr/>
          <p:nvPr/>
        </p:nvSpPr>
        <p:spPr>
          <a:xfrm>
            <a:off x="866102" y="5630057"/>
            <a:ext cx="4417194"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H" sz="1800">
                <a:solidFill>
                  <a:schemeClr val="accent6"/>
                </a:solidFill>
                <a:latin typeface="Consolas" panose="020B0609020204030204" pitchFamily="49" charset="0"/>
                <a:cs typeface="Consolas" panose="020B0609020204030204" pitchFamily="49" charset="0"/>
              </a:rPr>
              <a:t>add_block(blocks, type=‘square’)</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742594"/>
            <a:ext cx="5053696" cy="66718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 </a:t>
            </a:r>
            <a:r>
              <a:rPr lang="en-GB" sz="1800" dirty="0">
                <a:solidFill>
                  <a:schemeClr val="accent6"/>
                </a:solidFill>
                <a:latin typeface="Consolas" panose="020B0609020204030204" pitchFamily="49" charset="0"/>
                <a:cs typeface="Consolas" panose="020B0609020204030204" pitchFamily="49" charset="0"/>
              </a:rPr>
              <a:t>build_square</a:t>
            </a:r>
            <a:r>
              <a:rPr lang="en-CH" sz="1800">
                <a:solidFill>
                  <a:schemeClr val="accent6"/>
                </a:solidFill>
                <a:latin typeface="Consolas" panose="020B0609020204030204" pitchFamily="49" charset="0"/>
                <a:cs typeface="Consolas" panose="020B0609020204030204" pitchFamily="49" charset="0"/>
              </a:rPr>
              <a:t>)</a:t>
            </a:r>
            <a:endParaRPr lang="en-CH" sz="1800" dirty="0">
              <a:solidFill>
                <a:schemeClr val="accent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8263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context map creation to separate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context map initialization to three functions in a separate </a:t>
            </a:r>
            <a:r>
              <a:rPr lang="en-US" sz="2400" dirty="0" err="1">
                <a:latin typeface="Consolas" panose="020B0609020204030204" pitchFamily="49" charset="0"/>
                <a:cs typeface="Consolas" panose="020B0609020204030204" pitchFamily="49" charset="0"/>
              </a:rPr>
              <a:t>context_map.py</a:t>
            </a:r>
            <a:r>
              <a:rPr lang="en-US" dirty="0"/>
              <a:t> module. The functions take a </a:t>
            </a:r>
            <a:r>
              <a:rPr lang="en-US" sz="2400" dirty="0">
                <a:latin typeface="Consolas" panose="020B0609020204030204" pitchFamily="49" charset="0"/>
                <a:cs typeface="Consolas" panose="020B0609020204030204" pitchFamily="49" charset="0"/>
              </a:rPr>
              <a:t>size</a:t>
            </a:r>
            <a:r>
              <a:rPr lang="en-US" dirty="0"/>
              <a:t> argument and return a </a:t>
            </a:r>
            <a:r>
              <a:rPr lang="en-US" sz="2400" dirty="0" err="1">
                <a:latin typeface="Consolas" panose="020B0609020204030204" pitchFamily="49" charset="0"/>
                <a:cs typeface="Consolas" panose="020B0609020204030204" pitchFamily="49" charset="0"/>
              </a:rPr>
              <a:t>context_map</a:t>
            </a:r>
            <a:r>
              <a:rPr lang="en-US" sz="2400" dirty="0">
                <a:latin typeface="Consolas" panose="020B0609020204030204" pitchFamily="49" charset="0"/>
                <a:cs typeface="Consolas" panose="020B0609020204030204" pitchFamily="49" charset="0"/>
              </a:rPr>
              <a:t> </a:t>
            </a:r>
            <a:r>
              <a:rPr lang="en-US" dirty="0"/>
              <a:t>array</a:t>
            </a:r>
          </a:p>
          <a:p>
            <a:r>
              <a:rPr lang="en-US" dirty="0"/>
              <a:t>Modify the constructor of Walker to take a </a:t>
            </a:r>
            <a:r>
              <a:rPr lang="en-US" sz="2400" dirty="0" err="1">
                <a:latin typeface="Consolas" panose="020B0609020204030204" pitchFamily="49" charset="0"/>
                <a:cs typeface="Consolas" panose="020B0609020204030204" pitchFamily="49" charset="0"/>
              </a:rPr>
              <a:t>context_map</a:t>
            </a:r>
            <a:r>
              <a:rPr lang="en-US" dirty="0"/>
              <a:t> array instead of a </a:t>
            </a:r>
            <a:r>
              <a:rPr lang="en-US" sz="2400" dirty="0" err="1">
                <a:latin typeface="Consolas" panose="020B0609020204030204" pitchFamily="49" charset="0"/>
                <a:cs typeface="Consolas" panose="020B0609020204030204" pitchFamily="49" charset="0"/>
              </a:rPr>
              <a:t>map_type</a:t>
            </a:r>
            <a:endParaRPr lang="en-US" sz="2400" dirty="0">
              <a:latin typeface="Consolas" panose="020B0609020204030204" pitchFamily="49" charset="0"/>
              <a:cs typeface="Consolas" panose="020B0609020204030204" pitchFamily="49" charset="0"/>
            </a:endParaRPr>
          </a:p>
          <a:p>
            <a:r>
              <a:rPr lang="en-US" dirty="0"/>
              <a:t>Modify the notebook to use the new code</a:t>
            </a:r>
          </a:p>
          <a:p>
            <a:r>
              <a:rPr lang="en-US" dirty="0"/>
              <a:t>Submit a PR for Issue #3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dirty="0"/>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Walker/Step_3_break_out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dirty="0"/>
              <a:t>New requirement: </a:t>
            </a:r>
            <a:r>
              <a:rPr lang="en-CH" dirty="0"/>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dirty="0"/>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1344986" y="3093165"/>
            <a:ext cx="9502027" cy="2578294"/>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interaction between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dirty="0"/>
          </a:p>
        </p:txBody>
      </p:sp>
    </p:spTree>
    <p:extLst>
      <p:ext uri="{BB962C8B-B14F-4D97-AF65-F5344CB8AC3E}">
        <p14:creationId xmlns:p14="http://schemas.microsoft.com/office/powerpoint/2010/main" val="2076491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dirty="0"/>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dirty="0"/>
              <a:t>The inheritance approach leads to a </a:t>
            </a:r>
            <a:r>
              <a:rPr lang="en-CH" sz="2400" b="1" dirty="0"/>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Gaussian</a:t>
            </a:r>
          </a:p>
          <a:p>
            <a:r>
              <a:rPr lang="en-CH" sz="2400" dirty="0">
                <a:latin typeface="Courier New" panose="02070309020205020404" pitchFamily="49" charset="0"/>
                <a:cs typeface="Courier New" panose="02070309020205020404" pitchFamily="49" charset="0"/>
              </a:rPr>
              <a:t>Rectangular</a:t>
            </a:r>
          </a:p>
          <a:p>
            <a:r>
              <a:rPr lang="en-CH" sz="2400" dirty="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Product</a:t>
            </a:r>
          </a:p>
          <a:p>
            <a:r>
              <a:rPr lang="en-CH" sz="2400" dirty="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dirty="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a:t>
            </a:r>
            <a:r>
              <a:rPr lang="en-CH"/>
              <a:t>behavior </a:t>
            </a:r>
            <a:r>
              <a:rPr lang="de-DE" dirty="0"/>
              <a:t>(e.g. </a:t>
            </a:r>
            <a:r>
              <a:rPr lang="de-DE" dirty="0" err="1"/>
              <a:t>functions</a:t>
            </a:r>
            <a:r>
              <a:rPr lang="de-DE" dirty="0"/>
              <a:t>) </a:t>
            </a:r>
            <a:r>
              <a:rPr lang="en-CH"/>
              <a:t>as </a:t>
            </a:r>
            <a:r>
              <a:rPr lang="en-CH" dirty="0"/>
              <a:t>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dirty="0"/>
              <a:t>In this way,  we can </a:t>
            </a:r>
            <a:r>
              <a:rPr lang="en-CH" sz="2800" b="1" dirty="0"/>
              <a:t>define the behavior independently </a:t>
            </a:r>
            <a:r>
              <a:rPr lang="en-CH" sz="2800" dirty="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dirty="0"/>
              <a:t>Hands-on</a:t>
            </a:r>
            <a:br>
              <a:rPr lang="en-US" b="1" dirty="0"/>
            </a:br>
            <a:r>
              <a:rPr lang="en-US" b="1" dirty="0"/>
              <a:t>Implement two next-step proposals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In a new module </a:t>
            </a:r>
            <a:r>
              <a:rPr lang="en-US" sz="2400" dirty="0" err="1">
                <a:latin typeface="Consolas" panose="020B0609020204030204" pitchFamily="49" charset="0"/>
                <a:cs typeface="Consolas" panose="020B0609020204030204" pitchFamily="49" charset="0"/>
              </a:rPr>
              <a:t>next_step_proposals</a:t>
            </a:r>
            <a:r>
              <a:rPr lang="en-US" dirty="0"/>
              <a:t>, write two functions for two different next step proposals: a Gaussian one (it's the one currently in the Walker code) and a square one (you can find an example in the notebook)</a:t>
            </a:r>
          </a:p>
          <a:p>
            <a:r>
              <a:rPr lang="en-US" dirty="0"/>
              <a:t>Modify the constructor of Walker to take a </a:t>
            </a:r>
            <a:r>
              <a:rPr lang="en-US" sz="2400" dirty="0" err="1">
                <a:latin typeface="Consolas" panose="020B0609020204030204" pitchFamily="49" charset="0"/>
                <a:cs typeface="Consolas" panose="020B0609020204030204" pitchFamily="49" charset="0"/>
              </a:rPr>
              <a:t>next_step_proposal</a:t>
            </a:r>
            <a:r>
              <a:rPr lang="en-US" sz="2400" dirty="0">
                <a:latin typeface="Consolas" panose="020B0609020204030204" pitchFamily="49" charset="0"/>
                <a:cs typeface="Consolas" panose="020B0609020204030204" pitchFamily="49" charset="0"/>
              </a:rPr>
              <a:t> </a:t>
            </a:r>
            <a:r>
              <a:rPr lang="en-US" dirty="0"/>
              <a:t>function and a </a:t>
            </a:r>
            <a:r>
              <a:rPr lang="en-US" sz="2400" dirty="0" err="1">
                <a:latin typeface="Consolas" panose="020B0609020204030204" pitchFamily="49" charset="0"/>
                <a:cs typeface="Consolas" panose="020B0609020204030204" pitchFamily="49" charset="0"/>
              </a:rPr>
              <a:t>next_step_proposal_arguments</a:t>
            </a:r>
            <a:r>
              <a:rPr lang="en-US" sz="2400" dirty="0">
                <a:latin typeface="Consolas" panose="020B0609020204030204" pitchFamily="49" charset="0"/>
                <a:cs typeface="Consolas" panose="020B0609020204030204" pitchFamily="49" charset="0"/>
              </a:rPr>
              <a:t> </a:t>
            </a:r>
            <a:r>
              <a:rPr lang="en-US" dirty="0"/>
              <a:t>dictionary as an input</a:t>
            </a:r>
          </a:p>
          <a:p>
            <a:r>
              <a:rPr lang="en-US" dirty="0"/>
              <a:t>Modify the notebook to run a simulation first with the Gaussian proposal, then with the square one</a:t>
            </a:r>
          </a:p>
          <a:p>
            <a:r>
              <a:rPr lang="en-US" dirty="0"/>
              <a:t>Submit a PR for Issue #4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walker/Step_4_break_out ...</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dirty="0"/>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dirty="0"/>
              <a:t>We can run simulations with </a:t>
            </a:r>
            <a:r>
              <a:rPr lang="en-CH" b="1" dirty="0"/>
              <a:t>different combinations</a:t>
            </a:r>
            <a:r>
              <a:rPr lang="en-CH" dirty="0"/>
              <a:t> of context maps and next step proposals</a:t>
            </a:r>
          </a:p>
          <a:p>
            <a:r>
              <a:rPr lang="en-CH" dirty="0"/>
              <a:t>New context maps and next step proposals can be </a:t>
            </a:r>
            <a:r>
              <a:rPr lang="en-CH" b="1" dirty="0"/>
              <a:t>contributed</a:t>
            </a:r>
            <a:r>
              <a:rPr lang="en-CH" dirty="0"/>
              <a:t> by external people </a:t>
            </a:r>
            <a:r>
              <a:rPr lang="en-CH" b="1" dirty="0"/>
              <a:t>without changing the code </a:t>
            </a:r>
            <a:r>
              <a:rPr lang="en-CH" dirty="0"/>
              <a:t>in your package, or even knowing how it works</a:t>
            </a:r>
          </a:p>
          <a:p>
            <a:r>
              <a:rPr lang="en-CH" dirty="0"/>
              <a:t>We achieved </a:t>
            </a:r>
            <a:r>
              <a:rPr lang="en-CH" b="1" dirty="0"/>
              <a:t>flexibility</a:t>
            </a:r>
            <a:r>
              <a:rPr lang="en-CH" dirty="0"/>
              <a:t> and </a:t>
            </a:r>
            <a:r>
              <a:rPr lang="en-CH" b="1" dirty="0"/>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spTree>
    <p:extLst>
      <p:ext uri="{BB962C8B-B14F-4D97-AF65-F5344CB8AC3E}">
        <p14:creationId xmlns:p14="http://schemas.microsoft.com/office/powerpoint/2010/main" val="121430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dirty="0"/>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ourier New" panose="02070309020205020404" pitchFamily="49" charset="0"/>
                <a:cs typeface="Courier New" panose="02070309020205020404" pitchFamily="49" charset="0"/>
              </a:rPr>
              <a:t>I</a:t>
            </a:r>
            <a:r>
              <a:rPr lang="en-DE" sz="1400" dirty="0">
                <a:latin typeface="Courier New" panose="02070309020205020404" pitchFamily="49" charset="0"/>
                <a:cs typeface="Courier New" panose="02070309020205020404" pitchFamily="49" charset="0"/>
              </a:rPr>
              <a:t>t needs to be clear </a:t>
            </a:r>
            <a:r>
              <a:rPr lang="en-DE" sz="1400" b="1" dirty="0">
                <a:latin typeface="Courier New" panose="02070309020205020404" pitchFamily="49" charset="0"/>
                <a:cs typeface="Courier New" panose="02070309020205020404" pitchFamily="49" charset="0"/>
              </a:rPr>
              <a:t>where</a:t>
            </a:r>
            <a:r>
              <a:rPr lang="en-DE" sz="1400" dirty="0">
                <a:latin typeface="Courier New" panose="02070309020205020404" pitchFamily="49" charset="0"/>
                <a:cs typeface="Courier New" panose="02070309020205020404" pitchFamily="49" charset="0"/>
              </a:rPr>
              <a:t> data and plots come from, </a:t>
            </a:r>
            <a:r>
              <a:rPr lang="en-DE" sz="1400" b="1" dirty="0">
                <a:latin typeface="Courier New" panose="02070309020205020404" pitchFamily="49" charset="0"/>
                <a:cs typeface="Courier New" panose="02070309020205020404" pitchFamily="49" charset="0"/>
              </a:rPr>
              <a:t>when</a:t>
            </a:r>
            <a:r>
              <a:rPr lang="en-DE" sz="1400" dirty="0">
                <a:latin typeface="Courier New" panose="02070309020205020404" pitchFamily="49" charset="0"/>
                <a:cs typeface="Courier New" panose="02070309020205020404" pitchFamily="49" charset="0"/>
              </a:rPr>
              <a:t> and </a:t>
            </a:r>
            <a:r>
              <a:rPr lang="en-DE" sz="1400" b="1" dirty="0">
                <a:latin typeface="Courier New" panose="02070309020205020404" pitchFamily="49" charset="0"/>
                <a:cs typeface="Courier New" panose="02070309020205020404" pitchFamily="49" charset="0"/>
              </a:rPr>
              <a:t>how</a:t>
            </a:r>
            <a:r>
              <a:rPr lang="en-DE" sz="1400" dirty="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urier New" panose="02070309020205020404" pitchFamily="49" charset="0"/>
                <a:cs typeface="Courier New" panose="02070309020205020404" pitchFamily="49" charset="0"/>
              </a:rPr>
              <a:t>All </a:t>
            </a:r>
            <a:r>
              <a:rPr lang="de-DE" sz="1400" dirty="0" err="1">
                <a:latin typeface="Courier New" panose="02070309020205020404" pitchFamily="49" charset="0"/>
                <a:cs typeface="Courier New" panose="02070309020205020404" pitchFamily="49" charset="0"/>
              </a:rPr>
              <a:t>information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necessary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get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the</a:t>
            </a:r>
            <a:r>
              <a:rPr lang="de-DE" sz="1400" b="1" dirty="0">
                <a:latin typeface="Courier New" panose="02070309020205020404" pitchFamily="49" charset="0"/>
                <a:cs typeface="Courier New" panose="02070309020205020404" pitchFamily="49" charset="0"/>
              </a:rPr>
              <a:t> same </a:t>
            </a:r>
            <a:r>
              <a:rPr lang="de-DE" sz="1400" b="1" dirty="0" err="1">
                <a:latin typeface="Courier New" panose="02070309020205020404" pitchFamily="49" charset="0"/>
                <a:cs typeface="Courier New" panose="02070309020205020404" pitchFamily="49" charset="0"/>
              </a:rPr>
              <a:t>result</a:t>
            </a:r>
            <a:r>
              <a:rPr lang="de-DE" sz="1400" b="1"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needs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to</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be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saved</a:t>
            </a:r>
            <a:endParaRPr lang="en-DE"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your</a:t>
            </a:r>
            <a:r>
              <a:rPr lang="de-DE" sz="1400" dirty="0">
                <a:latin typeface="Courier New" panose="02070309020205020404" pitchFamily="49" charset="0"/>
                <a:cs typeface="Courier New" panose="02070309020205020404" pitchFamily="49" charset="0"/>
              </a:rPr>
              <a:t> own </a:t>
            </a:r>
            <a:r>
              <a:rPr lang="de-DE" sz="1400" dirty="0" err="1">
                <a:latin typeface="Courier New" panose="02070309020205020404" pitchFamily="49" charset="0"/>
                <a:cs typeface="Courier New" panose="02070309020205020404" pitchFamily="49" charset="0"/>
              </a:rPr>
              <a:t>sanity</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you</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should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have</a:t>
            </a:r>
            <a:r>
              <a:rPr lang="de-DE" sz="1400" dirty="0">
                <a:latin typeface="Courier New" panose="02070309020205020404" pitchFamily="49" charset="0"/>
                <a:cs typeface="Courier New" panose="02070309020205020404" pitchFamily="49" charset="0"/>
              </a:rPr>
              <a:t> a </a:t>
            </a:r>
            <a:r>
              <a:rPr lang="de-DE" sz="1400" b="1" dirty="0" err="1">
                <a:latin typeface="Courier New" panose="02070309020205020404" pitchFamily="49" charset="0"/>
                <a:cs typeface="Courier New" panose="02070309020205020404" pitchFamily="49" charset="0"/>
              </a:rPr>
              <a:t>consistent</a:t>
            </a:r>
            <a:r>
              <a:rPr lang="de-DE" sz="1400" b="1"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system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all </a:t>
            </a:r>
            <a:r>
              <a:rPr lang="de-DE" sz="1400" dirty="0" err="1">
                <a:latin typeface="Courier New" panose="02070309020205020404" pitchFamily="49" charset="0"/>
                <a:cs typeface="Courier New" panose="02070309020205020404" pitchFamily="49" charset="0"/>
              </a:rPr>
              <a:t>this</a:t>
            </a:r>
            <a:r>
              <a:rPr lang="de-DE" sz="1400" dirty="0">
                <a:latin typeface="Courier New" panose="02070309020205020404" pitchFamily="49" charset="0"/>
                <a:cs typeface="Courier New" panose="02070309020205020404" pitchFamily="49" charset="0"/>
              </a:rPr>
              <a:t> </a:t>
            </a:r>
            <a:r>
              <a:rPr lang="de-DE" sz="1400" b="1" dirty="0" err="1">
                <a:latin typeface="Courier New" panose="02070309020205020404" pitchFamily="49" charset="0"/>
                <a:cs typeface="Courier New" panose="02070309020205020404" pitchFamily="49" charset="0"/>
              </a:rPr>
              <a:t>data</a:t>
            </a:r>
            <a:r>
              <a:rPr lang="de-DE" sz="1400" dirty="0">
                <a:latin typeface="Courier New" panose="02070309020205020404" pitchFamily="49" charset="0"/>
                <a:cs typeface="Courier New" panose="02070309020205020404" pitchFamily="49" charset="0"/>
              </a:rPr>
              <a:t> and </a:t>
            </a:r>
            <a:r>
              <a:rPr lang="de-DE" sz="1400" b="1" dirty="0" err="1">
                <a:latin typeface="Courier New" panose="02070309020205020404" pitchFamily="49" charset="0"/>
                <a:cs typeface="Courier New" panose="02070309020205020404" pitchFamily="49" charset="0"/>
              </a:rPr>
              <a:t>artefacts</a:t>
            </a:r>
            <a:endParaRPr lang="en-DE"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dirty="0"/>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525262"/>
            <a:ext cx="10538828" cy="4524315"/>
          </a:xfrm>
          <a:prstGeom prst="rect">
            <a:avLst/>
          </a:prstGeom>
          <a:noFill/>
        </p:spPr>
        <p:txBody>
          <a:bodyPr wrap="square">
            <a:spAutoFit/>
          </a:bodyPr>
          <a:lstStyle/>
          <a:p>
            <a:pPr marL="285750" indent="-285750">
              <a:buFont typeface="Arial" panose="020B0604020202020204" pitchFamily="34" charset="0"/>
              <a:buChar char="•"/>
            </a:pPr>
            <a:r>
              <a:rPr lang="en-DE" sz="2400" dirty="0"/>
              <a:t>Data Provenance, or lineage, documents </a:t>
            </a:r>
            <a:r>
              <a:rPr lang="en-DE" sz="2400" b="1" dirty="0"/>
              <a:t>where </a:t>
            </a:r>
            <a:r>
              <a:rPr lang="en-DE" sz="2400" dirty="0"/>
              <a:t>data comes from</a:t>
            </a:r>
          </a:p>
          <a:p>
            <a:pPr marL="285750" indent="-285750">
              <a:buFont typeface="Arial" panose="020B0604020202020204" pitchFamily="34" charset="0"/>
              <a:buChar char="•"/>
            </a:pPr>
            <a:r>
              <a:rPr lang="en-DE" sz="2400" dirty="0"/>
              <a:t>Recording </a:t>
            </a:r>
            <a:r>
              <a:rPr lang="en-DE" sz="2400" b="1" dirty="0"/>
              <a:t>when</a:t>
            </a:r>
            <a:r>
              <a:rPr lang="en-DE" sz="2400" dirty="0"/>
              <a:t> and </a:t>
            </a:r>
            <a:r>
              <a:rPr lang="en-DE" sz="2400" b="1" dirty="0"/>
              <a:t>by which</a:t>
            </a:r>
            <a:r>
              <a:rPr lang="en-DE" sz="2400" dirty="0"/>
              <a:t> code the dataset has been changed</a:t>
            </a:r>
          </a:p>
          <a:p>
            <a:pPr marL="285750" indent="-285750">
              <a:buFont typeface="Arial" panose="020B0604020202020204" pitchFamily="34" charset="0"/>
              <a:buChar char="•"/>
            </a:pPr>
            <a:r>
              <a:rPr lang="en-DE" sz="2400" dirty="0"/>
              <a:t>But HOW?</a:t>
            </a:r>
          </a:p>
          <a:p>
            <a:pPr marL="742950" lvl="1" indent="-285750">
              <a:buFont typeface="Arial" panose="020B0604020202020204" pitchFamily="34" charset="0"/>
              <a:buChar char="•"/>
            </a:pPr>
            <a:r>
              <a:rPr lang="en-GB" sz="2400" dirty="0"/>
              <a:t>E</a:t>
            </a:r>
            <a:r>
              <a:rPr lang="en-DE" sz="2400" dirty="0"/>
              <a:t>xternal software? </a:t>
            </a:r>
            <a:r>
              <a:rPr lang="en-GB" sz="2400" dirty="0"/>
              <a:t>U</a:t>
            </a:r>
            <a:r>
              <a:rPr lang="en-DE" sz="2400" dirty="0"/>
              <a:t>sually not scpecific for scientific usecase.</a:t>
            </a:r>
          </a:p>
          <a:p>
            <a:pPr marL="742950" lvl="1" indent="-285750">
              <a:buFont typeface="Arial" panose="020B0604020202020204" pitchFamily="34" charset="0"/>
              <a:buChar char="•"/>
            </a:pPr>
            <a:r>
              <a:rPr lang="en-GB" sz="2400" dirty="0"/>
              <a:t>F</a:t>
            </a:r>
            <a:r>
              <a:rPr lang="en-DE" sz="2400" dirty="0"/>
              <a:t>older structure/Filenames?</a:t>
            </a:r>
          </a:p>
          <a:p>
            <a:pPr marL="742950" lvl="1" indent="-285750">
              <a:buFont typeface="Arial" panose="020B0604020202020204" pitchFamily="34" charset="0"/>
              <a:buChar char="•"/>
            </a:pPr>
            <a:r>
              <a:rPr lang="en-GB" sz="2400" dirty="0"/>
              <a:t>Code generated m</a:t>
            </a:r>
            <a:r>
              <a:rPr lang="en-DE" sz="2400" dirty="0"/>
              <a:t>eta-information files? (see next slide)</a:t>
            </a:r>
          </a:p>
          <a:p>
            <a:pPr marL="285750" indent="-285750">
              <a:buFont typeface="Arial" panose="020B0604020202020204" pitchFamily="34" charset="0"/>
              <a:buChar char="•"/>
            </a:pPr>
            <a:r>
              <a:rPr lang="en-DE" sz="2400" dirty="0"/>
              <a:t>In case of plots: data generated the plots</a:t>
            </a:r>
          </a:p>
          <a:p>
            <a:pPr marL="742950" lvl="1" indent="-285750">
              <a:buFont typeface="Arial" panose="020B0604020202020204" pitchFamily="34" charset="0"/>
              <a:buChar char="•"/>
            </a:pPr>
            <a:r>
              <a:rPr lang="en-DE" sz="2400" dirty="0"/>
              <a:t>For work in progress plots: plt.annontate()</a:t>
            </a:r>
          </a:p>
          <a:p>
            <a:pPr marL="742950" lvl="1" indent="-285750">
              <a:buFont typeface="Arial" panose="020B0604020202020204" pitchFamily="34" charset="0"/>
              <a:buChar char="•"/>
            </a:pPr>
            <a:r>
              <a:rPr lang="en-GB" sz="2400" dirty="0"/>
              <a:t>S</a:t>
            </a:r>
            <a:r>
              <a:rPr lang="en-DE" sz="2400" dirty="0"/>
              <a:t>ave .ipynb as pdf (with all the paths/version information in the notebook)</a:t>
            </a:r>
          </a:p>
          <a:p>
            <a:pPr marL="742950" lvl="1" indent="-285750">
              <a:buFont typeface="Arial" panose="020B0604020202020204" pitchFamily="34" charset="0"/>
              <a:buChar char="•"/>
            </a:pPr>
            <a:r>
              <a:rPr lang="en-GB" sz="2400" dirty="0"/>
              <a:t>C</a:t>
            </a:r>
            <a:r>
              <a:rPr lang="en-DE" sz="2400" dirty="0"/>
              <a:t>ould use meta flags in images </a:t>
            </a:r>
            <a:r>
              <a:rPr lang="en-GB" sz="2400" dirty="0">
                <a:hlinkClick r:id="rId2"/>
              </a:rPr>
              <a:t>https://github.com/dfm/savefig</a:t>
            </a:r>
            <a:r>
              <a:rPr lang="en-GB" sz="2400" dirty="0"/>
              <a:t> </a:t>
            </a:r>
          </a:p>
          <a:p>
            <a:pPr marL="742950" lvl="1" indent="-285750">
              <a:buFont typeface="Arial" panose="020B0604020202020204" pitchFamily="34" charset="0"/>
              <a:buChar char="•"/>
            </a:pPr>
            <a:endParaRPr lang="en-DE" sz="2400" dirty="0"/>
          </a:p>
          <a:p>
            <a:pPr marL="742950" lvl="1" indent="-285750">
              <a:buFont typeface="Arial" panose="020B0604020202020204" pitchFamily="34" charset="0"/>
              <a:buChar char="•"/>
            </a:pPr>
            <a:endParaRPr lang="en-DE" sz="2400" dirty="0"/>
          </a:p>
        </p:txBody>
      </p:sp>
    </p:spTree>
    <p:extLst>
      <p:ext uri="{BB962C8B-B14F-4D97-AF65-F5344CB8AC3E}">
        <p14:creationId xmlns:p14="http://schemas.microsoft.com/office/powerpoint/2010/main" val="3164787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dirty="0"/>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5612524" cy="3046988"/>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6" name="Picture 5" descr="Text&#10;&#10;Description automatically generated">
            <a:extLst>
              <a:ext uri="{FF2B5EF4-FFF2-40B4-BE49-F238E27FC236}">
                <a16:creationId xmlns:a16="http://schemas.microsoft.com/office/drawing/2014/main" id="{5AC43504-92F2-4509-D527-6987933303E3}"/>
              </a:ext>
            </a:extLst>
          </p:cNvPr>
          <p:cNvPicPr>
            <a:picLocks noChangeAspect="1"/>
          </p:cNvPicPr>
          <p:nvPr/>
        </p:nvPicPr>
        <p:blipFill>
          <a:blip r:embed="rId2"/>
          <a:stretch>
            <a:fillRect/>
          </a:stretch>
        </p:blipFill>
        <p:spPr>
          <a:xfrm>
            <a:off x="6206577" y="1427779"/>
            <a:ext cx="5727700" cy="3454400"/>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dirty="0" err="1"/>
              <a:t>Your</a:t>
            </a:r>
            <a:r>
              <a:rPr lang="de-DE" dirty="0"/>
              <a:t> </a:t>
            </a:r>
            <a:r>
              <a:rPr lang="de-DE" dirty="0" err="1"/>
              <a:t>research</a:t>
            </a:r>
            <a:r>
              <a:rPr lang="de-DE" dirty="0"/>
              <a:t> </a:t>
            </a:r>
            <a:r>
              <a:rPr lang="de-DE" dirty="0" err="1"/>
              <a:t>project</a:t>
            </a:r>
            <a:r>
              <a:rPr lang="de-DE" dirty="0"/>
              <a:t> </a:t>
            </a:r>
            <a:r>
              <a:rPr lang="de-DE" dirty="0" err="1"/>
              <a:t>may</a:t>
            </a:r>
            <a:r>
              <a:rPr lang="de-DE" dirty="0"/>
              <a:t> </a:t>
            </a:r>
            <a:r>
              <a:rPr lang="de-DE" dirty="0" err="1"/>
              <a:t>look</a:t>
            </a:r>
            <a:r>
              <a:rPr lang="de-DE" dirty="0"/>
              <a:t> </a:t>
            </a:r>
            <a:r>
              <a:rPr lang="de-DE" dirty="0" err="1"/>
              <a:t>something</a:t>
            </a:r>
            <a:r>
              <a:rPr lang="de-DE" dirty="0"/>
              <a:t> like </a:t>
            </a:r>
            <a:r>
              <a:rPr lang="de-DE" dirty="0" err="1"/>
              <a:t>this</a:t>
            </a:r>
            <a:r>
              <a:rPr lang="de-DE" dirty="0"/>
              <a:t> (</a:t>
            </a:r>
            <a:r>
              <a:rPr lang="de-DE" dirty="0" err="1"/>
              <a:t>or</a:t>
            </a:r>
            <a:r>
              <a:rPr lang="de-DE" dirty="0"/>
              <a:t> </a:t>
            </a:r>
            <a:r>
              <a:rPr lang="de-DE" dirty="0" err="1"/>
              <a:t>maybe</a:t>
            </a:r>
            <a:r>
              <a:rPr lang="de-DE" dirty="0"/>
              <a:t> </a:t>
            </a:r>
            <a:r>
              <a:rPr lang="de-DE" dirty="0" err="1"/>
              <a:t>you</a:t>
            </a:r>
            <a:r>
              <a:rPr lang="de-DE" dirty="0"/>
              <a:t> </a:t>
            </a:r>
            <a:r>
              <a:rPr lang="de-DE" dirty="0" err="1"/>
              <a:t>have</a:t>
            </a:r>
            <a:r>
              <a:rPr lang="de-DE" dirty="0"/>
              <a:t> different </a:t>
            </a:r>
            <a:r>
              <a:rPr lang="de-DE" dirty="0" err="1"/>
              <a:t>steps</a:t>
            </a:r>
            <a:r>
              <a:rPr lang="de-DE" dirty="0"/>
              <a:t> </a:t>
            </a:r>
            <a:r>
              <a:rPr lang="de-DE" dirty="0" err="1"/>
              <a:t>or</a:t>
            </a:r>
            <a:r>
              <a:rPr lang="de-DE" dirty="0"/>
              <a:t> a </a:t>
            </a:r>
            <a:r>
              <a:rPr lang="de-DE" dirty="0" err="1"/>
              <a:t>subset</a:t>
            </a:r>
            <a:r>
              <a:rPr lang="de-DE" dirty="0"/>
              <a:t> </a:t>
            </a:r>
            <a:r>
              <a:rPr lang="de-DE" dirty="0" err="1"/>
              <a:t>of</a:t>
            </a:r>
            <a:r>
              <a:rPr lang="de-DE" dirty="0"/>
              <a:t> </a:t>
            </a:r>
            <a:r>
              <a:rPr lang="de-DE" dirty="0" err="1"/>
              <a:t>steps</a:t>
            </a:r>
            <a:r>
              <a:rPr lang="de-DE" dirty="0"/>
              <a:t>)</a:t>
            </a:r>
          </a:p>
          <a:p>
            <a:r>
              <a:rPr lang="de-DE" dirty="0"/>
              <a:t>In </a:t>
            </a:r>
            <a:r>
              <a:rPr lang="de-DE" dirty="0" err="1"/>
              <a:t>any</a:t>
            </a:r>
            <a:r>
              <a:rPr lang="de-DE" dirty="0"/>
              <a:t> </a:t>
            </a:r>
            <a:r>
              <a:rPr lang="de-DE" dirty="0" err="1"/>
              <a:t>case</a:t>
            </a:r>
            <a:r>
              <a:rPr lang="de-DE" dirty="0"/>
              <a:t> </a:t>
            </a:r>
            <a:r>
              <a:rPr lang="de-DE" dirty="0" err="1"/>
              <a:t>it</a:t>
            </a:r>
            <a:r>
              <a:rPr lang="de-DE" dirty="0"/>
              <a:t> </a:t>
            </a:r>
            <a:r>
              <a:rPr lang="de-DE" dirty="0" err="1"/>
              <a:t>is</a:t>
            </a:r>
            <a:r>
              <a:rPr lang="de-DE" dirty="0"/>
              <a:t> </a:t>
            </a:r>
            <a:r>
              <a:rPr lang="de-DE" dirty="0" err="1"/>
              <a:t>likely</a:t>
            </a:r>
            <a:r>
              <a:rPr lang="de-DE" dirty="0"/>
              <a:t> </a:t>
            </a:r>
            <a:r>
              <a:rPr lang="de-DE" dirty="0" err="1"/>
              <a:t>that</a:t>
            </a:r>
            <a:r>
              <a:rPr lang="de-DE" dirty="0"/>
              <a:t> </a:t>
            </a:r>
            <a:r>
              <a:rPr lang="de-DE" dirty="0" err="1"/>
              <a:t>you</a:t>
            </a:r>
            <a:r>
              <a:rPr lang="de-DE" dirty="0"/>
              <a:t> will </a:t>
            </a:r>
            <a:r>
              <a:rPr lang="de-DE" dirty="0" err="1"/>
              <a:t>go</a:t>
            </a:r>
            <a:r>
              <a:rPr lang="de-DE" dirty="0"/>
              <a:t> </a:t>
            </a:r>
            <a:r>
              <a:rPr lang="de-DE" dirty="0" err="1"/>
              <a:t>through</a:t>
            </a:r>
            <a:r>
              <a:rPr lang="de-DE" dirty="0"/>
              <a:t> </a:t>
            </a:r>
            <a:r>
              <a:rPr lang="de-DE" dirty="0" err="1"/>
              <a:t>the</a:t>
            </a:r>
            <a:r>
              <a:rPr lang="de-DE" dirty="0"/>
              <a:t> </a:t>
            </a:r>
            <a:r>
              <a:rPr lang="de-DE" dirty="0" err="1"/>
              <a:t>steps</a:t>
            </a:r>
            <a:r>
              <a:rPr lang="de-DE" dirty="0"/>
              <a:t> </a:t>
            </a:r>
            <a:r>
              <a:rPr lang="de-DE" dirty="0" err="1"/>
              <a:t>many</a:t>
            </a:r>
            <a:r>
              <a:rPr lang="de-DE" dirty="0"/>
              <a:t> </a:t>
            </a:r>
            <a:r>
              <a:rPr lang="de-DE" dirty="0" err="1"/>
              <a:t>times</a:t>
            </a:r>
            <a:r>
              <a:rPr lang="de-DE" dirty="0"/>
              <a:t> </a:t>
            </a:r>
            <a:r>
              <a:rPr lang="de-DE" dirty="0" err="1"/>
              <a:t>before</a:t>
            </a:r>
            <a:r>
              <a:rPr lang="de-DE" dirty="0"/>
              <a:t> </a:t>
            </a:r>
            <a:r>
              <a:rPr lang="de-DE" dirty="0" err="1"/>
              <a:t>you‘re</a:t>
            </a:r>
            <a:r>
              <a:rPr lang="de-DE" dirty="0"/>
              <a:t> </a:t>
            </a:r>
            <a:r>
              <a:rPr lang="de-DE" dirty="0" err="1"/>
              <a:t>ready</a:t>
            </a:r>
            <a:r>
              <a:rPr lang="de-DE" dirty="0"/>
              <a:t> </a:t>
            </a:r>
            <a:r>
              <a:rPr lang="de-DE" dirty="0" err="1"/>
              <a:t>to</a:t>
            </a:r>
            <a:r>
              <a:rPr lang="de-DE" dirty="0"/>
              <a:t> publish </a:t>
            </a:r>
            <a:r>
              <a:rPr lang="de-DE" dirty="0" err="1"/>
              <a:t>your</a:t>
            </a:r>
            <a:r>
              <a:rPr lang="de-DE" dirty="0"/>
              <a:t> </a:t>
            </a:r>
            <a:r>
              <a:rPr lang="de-DE" dirty="0" err="1"/>
              <a:t>work</a:t>
            </a:r>
            <a:endParaRPr lang="de-DE" dirty="0"/>
          </a:p>
          <a:p>
            <a:endParaRPr lang="en-CH" dirty="0"/>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dirty="0"/>
              <a:t>OR</a:t>
            </a:r>
            <a:endParaRPr lang="en-DE" dirty="0"/>
          </a:p>
        </p:txBody>
      </p:sp>
    </p:spTree>
    <p:extLst>
      <p:ext uri="{BB962C8B-B14F-4D97-AF65-F5344CB8AC3E}">
        <p14:creationId xmlns:p14="http://schemas.microsoft.com/office/powerpoint/2010/main" val="2814980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dirty="0"/>
              <a:t>3. </a:t>
            </a:r>
            <a:r>
              <a:rPr lang="de-DE" dirty="0" err="1"/>
              <a:t>Organization</a:t>
            </a:r>
            <a:endParaRPr lang="en-DE" dirty="0"/>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Analysis</a:t>
            </a:r>
          </a:p>
          <a:p>
            <a:pPr algn="ctr"/>
            <a:r>
              <a:rPr lang="en-GB" dirty="0"/>
              <a:t>a</a:t>
            </a:r>
            <a:r>
              <a:rPr lang="en-DE" dirty="0"/>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Estimation</a:t>
            </a:r>
          </a:p>
          <a:p>
            <a:pPr algn="ctr"/>
            <a:r>
              <a:rPr lang="en-DE" dirty="0"/>
              <a:t>Parameters</a:t>
            </a:r>
          </a:p>
          <a:p>
            <a:pPr algn="ctr"/>
            <a:r>
              <a:rPr lang="en-DE" dirty="0"/>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Estimated Model</a:t>
            </a:r>
          </a:p>
          <a:p>
            <a:pPr algn="ctr"/>
            <a:r>
              <a:rPr lang="en-DE" dirty="0"/>
              <a:t>Parameters</a:t>
            </a:r>
            <a:br>
              <a:rPr lang="en-DE" dirty="0"/>
            </a:br>
            <a:r>
              <a:rPr lang="en-DE" dirty="0"/>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estimation</a:t>
            </a:r>
          </a:p>
          <a:p>
            <a:pPr algn="ctr"/>
            <a:r>
              <a:rPr lang="en-DE" dirty="0"/>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Meta Data from Analysis</a:t>
            </a:r>
          </a:p>
          <a:p>
            <a:pPr algn="ctr"/>
            <a:r>
              <a:rPr lang="en-DE" dirty="0"/>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dirty="0" err="1"/>
              <a:t>Each</a:t>
            </a:r>
            <a:r>
              <a:rPr lang="de-DE" sz="2400" dirty="0"/>
              <a:t> </a:t>
            </a:r>
            <a:r>
              <a:rPr lang="de-DE" sz="2400" dirty="0" err="1"/>
              <a:t>run</a:t>
            </a:r>
            <a:r>
              <a:rPr lang="de-DE" sz="2400" dirty="0"/>
              <a:t> </a:t>
            </a:r>
            <a:r>
              <a:rPr lang="de-DE" sz="2400" dirty="0" err="1"/>
              <a:t>has</a:t>
            </a:r>
            <a:r>
              <a:rPr lang="de-DE" sz="2400" dirty="0"/>
              <a:t> a </a:t>
            </a:r>
            <a:r>
              <a:rPr lang="de-DE" sz="2400" dirty="0" err="1"/>
              <a:t>bunch</a:t>
            </a:r>
            <a:r>
              <a:rPr lang="de-DE" sz="2400" dirty="0"/>
              <a:t> </a:t>
            </a:r>
            <a:r>
              <a:rPr lang="de-DE" sz="2400" dirty="0" err="1"/>
              <a:t>of</a:t>
            </a:r>
            <a:r>
              <a:rPr lang="de-DE" sz="2400" dirty="0"/>
              <a:t> </a:t>
            </a:r>
            <a:r>
              <a:rPr lang="de-DE" sz="2400" dirty="0" err="1"/>
              <a:t>associated</a:t>
            </a:r>
            <a:r>
              <a:rPr lang="de-DE" sz="2400" dirty="0"/>
              <a:t> </a:t>
            </a:r>
            <a:r>
              <a:rPr lang="de-DE" sz="2400" dirty="0" err="1"/>
              <a:t>data</a:t>
            </a:r>
            <a:r>
              <a:rPr lang="de-DE" sz="2400" dirty="0"/>
              <a:t> </a:t>
            </a:r>
            <a:r>
              <a:rPr lang="de-DE" sz="2400" dirty="0" err="1"/>
              <a:t>resulting</a:t>
            </a:r>
            <a:r>
              <a:rPr lang="de-DE" sz="2400" dirty="0"/>
              <a:t> </a:t>
            </a:r>
            <a:r>
              <a:rPr lang="de-DE" sz="2400" dirty="0" err="1"/>
              <a:t>folders</a:t>
            </a:r>
            <a:r>
              <a:rPr lang="de-DE" sz="2400" dirty="0"/>
              <a:t> and </a:t>
            </a:r>
            <a:r>
              <a:rPr lang="de-DE" sz="2400" dirty="0" err="1"/>
              <a:t>folders</a:t>
            </a:r>
            <a:r>
              <a:rPr lang="de-DE" sz="2400" dirty="0"/>
              <a:t> </a:t>
            </a:r>
            <a:r>
              <a:rPr lang="de-DE" sz="2400" dirty="0" err="1"/>
              <a:t>of</a:t>
            </a:r>
            <a:r>
              <a:rPr lang="de-DE" sz="2400" dirty="0"/>
              <a:t> </a:t>
            </a:r>
            <a:r>
              <a:rPr lang="de-DE" sz="2400" dirty="0" err="1"/>
              <a:t>data</a:t>
            </a:r>
            <a:r>
              <a:rPr lang="de-DE" sz="2400" dirty="0"/>
              <a:t> </a:t>
            </a:r>
            <a:r>
              <a:rPr lang="de-DE" sz="2400" dirty="0" err="1"/>
              <a:t>where</a:t>
            </a:r>
            <a:r>
              <a:rPr lang="de-DE" sz="2400" dirty="0"/>
              <a:t> </a:t>
            </a:r>
            <a:r>
              <a:rPr lang="de-DE" sz="2400" dirty="0" err="1"/>
              <a:t>no</a:t>
            </a:r>
            <a:r>
              <a:rPr lang="de-DE" sz="2400" dirty="0"/>
              <a:t> </a:t>
            </a:r>
            <a:r>
              <a:rPr lang="de-DE" sz="2400" dirty="0" err="1"/>
              <a:t>one</a:t>
            </a:r>
            <a:r>
              <a:rPr lang="de-DE" sz="2400" dirty="0"/>
              <a:t> </a:t>
            </a:r>
            <a:r>
              <a:rPr lang="de-DE" sz="2400" dirty="0" err="1"/>
              <a:t>knows</a:t>
            </a:r>
            <a:r>
              <a:rPr lang="de-DE" sz="2400" dirty="0"/>
              <a:t> </a:t>
            </a:r>
            <a:r>
              <a:rPr lang="de-DE" sz="2400" dirty="0" err="1"/>
              <a:t>which</a:t>
            </a:r>
            <a:r>
              <a:rPr lang="de-DE" sz="2400" dirty="0"/>
              <a:t> </a:t>
            </a:r>
            <a:r>
              <a:rPr lang="de-DE" sz="2400" dirty="0" err="1"/>
              <a:t>version</a:t>
            </a:r>
            <a:r>
              <a:rPr lang="de-DE" sz="2400" dirty="0"/>
              <a:t> </a:t>
            </a:r>
            <a:r>
              <a:rPr lang="de-DE" sz="2400" dirty="0" err="1"/>
              <a:t>of</a:t>
            </a:r>
            <a:r>
              <a:rPr lang="de-DE" sz="2400" dirty="0"/>
              <a:t> </a:t>
            </a:r>
            <a:r>
              <a:rPr lang="de-DE" sz="2400" dirty="0" err="1"/>
              <a:t>the</a:t>
            </a:r>
            <a:r>
              <a:rPr lang="de-DE" sz="2400" dirty="0"/>
              <a:t> code </a:t>
            </a:r>
            <a:r>
              <a:rPr lang="de-DE" sz="2400" dirty="0" err="1"/>
              <a:t>generated</a:t>
            </a:r>
            <a:r>
              <a:rPr lang="de-DE" sz="2400" dirty="0"/>
              <a:t> </a:t>
            </a:r>
            <a:r>
              <a:rPr lang="de-DE" sz="2400" dirty="0" err="1"/>
              <a:t>it</a:t>
            </a:r>
            <a:r>
              <a:rPr lang="de-DE" sz="2400" dirty="0"/>
              <a:t> </a:t>
            </a:r>
            <a:r>
              <a:rPr lang="de-DE" sz="2400" dirty="0" err="1"/>
              <a:t>or</a:t>
            </a:r>
            <a:r>
              <a:rPr lang="de-DE" sz="2400" dirty="0"/>
              <a:t> </a:t>
            </a:r>
            <a:r>
              <a:rPr lang="de-DE" sz="2400" dirty="0" err="1"/>
              <a:t>is</a:t>
            </a:r>
            <a:r>
              <a:rPr lang="de-DE" sz="2400" dirty="0"/>
              <a:t> </a:t>
            </a:r>
            <a:r>
              <a:rPr lang="de-DE" sz="2400" dirty="0" err="1"/>
              <a:t>using</a:t>
            </a:r>
            <a:r>
              <a:rPr lang="de-DE" sz="2400" dirty="0"/>
              <a:t> </a:t>
            </a:r>
            <a:r>
              <a:rPr lang="de-DE" sz="2400" dirty="0" err="1"/>
              <a:t>it!</a:t>
            </a:r>
            <a:endParaRPr lang="de-DE" sz="2400" dirty="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dirty="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a:t>3. </a:t>
            </a:r>
            <a:r>
              <a:rPr lang="de-DE" dirty="0" err="1"/>
              <a:t>Organization</a:t>
            </a:r>
            <a:endParaRPr lang="en-DE" dirty="0"/>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dirty="0"/>
              <a:t>Suggestion:</a:t>
            </a:r>
          </a:p>
          <a:p>
            <a:r>
              <a:rPr lang="en-DE" dirty="0"/>
              <a:t>Data should always be separated from code</a:t>
            </a:r>
          </a:p>
          <a:p>
            <a:r>
              <a:rPr lang="en-DE" dirty="0"/>
              <a:t>The model or algorithms or things that are applied to your data should be packages (see packaging lecture)</a:t>
            </a:r>
          </a:p>
          <a:p>
            <a:r>
              <a:rPr lang="en-DE" dirty="0"/>
              <a:t>Think of “runs” as Experiments. Each experiment has its own folder. The folder contains:</a:t>
            </a:r>
          </a:p>
          <a:p>
            <a:pPr marL="914400" lvl="1" indent="-457200">
              <a:buFont typeface="+mj-lt"/>
              <a:buAutoNum type="arabicPeriod"/>
            </a:pPr>
            <a:r>
              <a:rPr lang="en-DE" b="1" dirty="0"/>
              <a:t>Minimal code </a:t>
            </a:r>
            <a:r>
              <a:rPr lang="en-DE" dirty="0"/>
              <a:t>that calls the model and saves the result</a:t>
            </a:r>
          </a:p>
          <a:p>
            <a:pPr marL="914400" lvl="1" indent="-457200">
              <a:buFont typeface="+mj-lt"/>
              <a:buAutoNum type="arabicPeriod"/>
            </a:pPr>
            <a:r>
              <a:rPr lang="en-DE" dirty="0"/>
              <a:t>All </a:t>
            </a:r>
            <a:r>
              <a:rPr lang="en-DE" b="1" dirty="0"/>
              <a:t>inputs</a:t>
            </a:r>
            <a:r>
              <a:rPr lang="en-DE" dirty="0"/>
              <a:t> necessary to produce the result saved separately</a:t>
            </a:r>
          </a:p>
          <a:p>
            <a:pPr marL="914400" lvl="1" indent="-457200">
              <a:buFont typeface="+mj-lt"/>
              <a:buAutoNum type="arabicPeriod"/>
            </a:pPr>
            <a:r>
              <a:rPr lang="en-GB" b="1" dirty="0"/>
              <a:t>Meta </a:t>
            </a:r>
            <a:r>
              <a:rPr lang="en-DE" b="1" dirty="0"/>
              <a:t>information </a:t>
            </a:r>
            <a:r>
              <a:rPr lang="en-DE" dirty="0"/>
              <a:t>about which version of your code was used (and maybe a note about what you were trying to achieve, if you want to be extra nice to future you)</a:t>
            </a:r>
          </a:p>
          <a:p>
            <a:pPr marL="914400" lvl="1" indent="-457200">
              <a:buFont typeface="+mj-lt"/>
              <a:buAutoNum type="arabicPeriod"/>
            </a:pPr>
            <a:r>
              <a:rPr lang="en-DE" dirty="0"/>
              <a:t>The </a:t>
            </a:r>
            <a:r>
              <a:rPr lang="en-DE" b="1" dirty="0"/>
              <a:t>result</a:t>
            </a:r>
          </a:p>
          <a:p>
            <a:pPr marL="914400" lvl="1" indent="-457200">
              <a:buFont typeface="+mj-lt"/>
              <a:buAutoNum type="arabicPeriod"/>
            </a:pPr>
            <a:r>
              <a:rPr lang="en-DE" dirty="0"/>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1A4BA044-6543-0C6B-ABF4-FCC16EB24536}"/>
              </a:ext>
            </a:extLst>
          </p:cNvPr>
          <p:cNvSpPr txBox="1"/>
          <p:nvPr/>
        </p:nvSpPr>
        <p:spPr>
          <a:xfrm>
            <a:off x="4957482" y="146414"/>
            <a:ext cx="2097741" cy="923330"/>
          </a:xfrm>
          <a:prstGeom prst="rect">
            <a:avLst/>
          </a:prstGeom>
          <a:solidFill>
            <a:srgbClr val="FFFF00"/>
          </a:solidFill>
        </p:spPr>
        <p:txBody>
          <a:bodyPr wrap="square" rtlCol="0">
            <a:spAutoFit/>
          </a:bodyPr>
          <a:lstStyle/>
          <a:p>
            <a:r>
              <a:rPr lang="en-CH" dirty="0"/>
              <a:t>Expand</a:t>
            </a:r>
          </a:p>
          <a:p>
            <a:r>
              <a:rPr lang="en-CH" dirty="0"/>
              <a:t>Ask: what should go here?</a:t>
            </a:r>
          </a:p>
        </p:txBody>
      </p:sp>
    </p:spTree>
    <p:extLst>
      <p:ext uri="{BB962C8B-B14F-4D97-AF65-F5344CB8AC3E}">
        <p14:creationId xmlns:p14="http://schemas.microsoft.com/office/powerpoint/2010/main" val="3321097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solidFill>
                  <a:schemeClr val="bg2">
                    <a:lumMod val="90000"/>
                  </a:schemeClr>
                </a:solidFill>
              </a:rPr>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dirty="0"/>
              <a:t>B</a:t>
            </a:r>
            <a:r>
              <a:rPr lang="en-DE" b="1" dirty="0"/>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dirty="0"/>
              <a:t>Informative File/</a:t>
            </a:r>
            <a:r>
              <a:rPr lang="de-DE" b="1" dirty="0" err="1"/>
              <a:t>folder</a:t>
            </a:r>
            <a:r>
              <a:rPr lang="de-DE" b="1" dirty="0"/>
              <a:t> </a:t>
            </a:r>
            <a:r>
              <a:rPr lang="de-DE" b="1" dirty="0" err="1"/>
              <a:t>names</a:t>
            </a:r>
            <a:endParaRPr lang="en-DE" b="1" dirty="0"/>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dirty="0"/>
              <a:t>Info </a:t>
            </a:r>
            <a:r>
              <a:rPr lang="de-DE" b="1" dirty="0" err="1"/>
              <a:t>about</a:t>
            </a:r>
            <a:r>
              <a:rPr lang="de-DE" b="1" dirty="0"/>
              <a:t> </a:t>
            </a:r>
            <a:r>
              <a:rPr lang="de-DE" b="1" dirty="0" err="1"/>
              <a:t>when</a:t>
            </a:r>
            <a:r>
              <a:rPr lang="de-DE" b="1" dirty="0"/>
              <a:t> and </a:t>
            </a:r>
            <a:r>
              <a:rPr lang="de-DE" b="1" dirty="0" err="1"/>
              <a:t>how</a:t>
            </a:r>
            <a:r>
              <a:rPr lang="de-DE" b="1" dirty="0"/>
              <a:t> </a:t>
            </a:r>
            <a:r>
              <a:rPr lang="de-DE" b="1" dirty="0" err="1"/>
              <a:t>data</a:t>
            </a:r>
            <a:r>
              <a:rPr lang="de-DE" b="1" dirty="0"/>
              <a:t> was </a:t>
            </a:r>
            <a:r>
              <a:rPr lang="de-DE" b="1" dirty="0" err="1"/>
              <a:t>changed</a:t>
            </a:r>
            <a:endParaRPr lang="en-DE" b="1" dirty="0"/>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dirty="0" err="1">
                <a:solidFill>
                  <a:srgbClr val="C00000"/>
                </a:solidFill>
              </a:rPr>
              <a:t>Where</a:t>
            </a:r>
            <a:r>
              <a:rPr lang="de-DE" b="1" dirty="0">
                <a:solidFill>
                  <a:srgbClr val="C00000"/>
                </a:solidFill>
              </a:rPr>
              <a:t> </a:t>
            </a:r>
            <a:r>
              <a:rPr lang="de-DE" b="1" dirty="0" err="1">
                <a:solidFill>
                  <a:srgbClr val="C00000"/>
                </a:solidFill>
              </a:rPr>
              <a:t>does</a:t>
            </a:r>
            <a:r>
              <a:rPr lang="de-DE" b="1" dirty="0">
                <a:solidFill>
                  <a:srgbClr val="C00000"/>
                </a:solidFill>
              </a:rPr>
              <a:t> </a:t>
            </a:r>
            <a:r>
              <a:rPr lang="de-DE" b="1" dirty="0" err="1">
                <a:solidFill>
                  <a:srgbClr val="C00000"/>
                </a:solidFill>
              </a:rPr>
              <a:t>this</a:t>
            </a:r>
            <a:r>
              <a:rPr lang="de-DE" b="1" dirty="0">
                <a:solidFill>
                  <a:srgbClr val="C00000"/>
                </a:solidFill>
              </a:rPr>
              <a:t> </a:t>
            </a:r>
            <a:r>
              <a:rPr lang="de-DE" b="1" dirty="0" err="1">
                <a:solidFill>
                  <a:srgbClr val="C00000"/>
                </a:solidFill>
              </a:rPr>
              <a:t>data</a:t>
            </a:r>
            <a:r>
              <a:rPr lang="de-DE" b="1" dirty="0">
                <a:solidFill>
                  <a:srgbClr val="C00000"/>
                </a:solidFill>
              </a:rPr>
              <a:t> </a:t>
            </a:r>
            <a:r>
              <a:rPr lang="de-DE" b="1" dirty="0" err="1">
                <a:solidFill>
                  <a:srgbClr val="C00000"/>
                </a:solidFill>
              </a:rPr>
              <a:t>come</a:t>
            </a:r>
            <a:r>
              <a:rPr lang="de-DE" b="1" dirty="0">
                <a:solidFill>
                  <a:srgbClr val="C00000"/>
                </a:solidFill>
              </a:rPr>
              <a:t> </a:t>
            </a:r>
            <a:r>
              <a:rPr lang="de-DE" b="1" dirty="0" err="1">
                <a:solidFill>
                  <a:srgbClr val="C00000"/>
                </a:solidFill>
              </a:rPr>
              <a:t>from</a:t>
            </a:r>
            <a:r>
              <a:rPr lang="de-DE" b="1" dirty="0">
                <a:solidFill>
                  <a:srgbClr val="C00000"/>
                </a:solidFill>
              </a:rPr>
              <a:t>?</a:t>
            </a:r>
            <a:endParaRPr lang="en-DE" b="1" dirty="0">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solidFill>
                  <a:schemeClr val="bg2">
                    <a:lumMod val="90000"/>
                  </a:schemeClr>
                </a:solidFill>
              </a:rPr>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dirty="0"/>
              <a:t>Code </a:t>
            </a:r>
            <a:r>
              <a:rPr lang="de-DE" b="1" dirty="0" err="1"/>
              <a:t>package</a:t>
            </a:r>
            <a:r>
              <a:rPr lang="de-DE" b="1" dirty="0"/>
              <a:t> </a:t>
            </a:r>
            <a:r>
              <a:rPr lang="de-DE" b="1" dirty="0" err="1"/>
              <a:t>that</a:t>
            </a:r>
            <a:r>
              <a:rPr lang="de-DE" b="1" dirty="0"/>
              <a:t> </a:t>
            </a:r>
            <a:r>
              <a:rPr lang="de-DE" b="1" dirty="0" err="1"/>
              <a:t>can</a:t>
            </a:r>
            <a:r>
              <a:rPr lang="de-DE" b="1" dirty="0"/>
              <a:t> </a:t>
            </a:r>
            <a:r>
              <a:rPr lang="de-DE" b="1" dirty="0" err="1"/>
              <a:t>be</a:t>
            </a:r>
            <a:r>
              <a:rPr lang="de-DE" b="1" dirty="0"/>
              <a:t> </a:t>
            </a:r>
            <a:r>
              <a:rPr lang="de-DE" b="1" dirty="0" err="1"/>
              <a:t>re-used</a:t>
            </a:r>
            <a:endParaRPr lang="en-DE" b="1" dirty="0"/>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dirty="0"/>
              <a:t>Parameters, </a:t>
            </a:r>
            <a:r>
              <a:rPr lang="de-DE" b="1" dirty="0" err="1"/>
              <a:t>inputs</a:t>
            </a:r>
            <a:r>
              <a:rPr lang="de-DE" b="1" dirty="0"/>
              <a:t>, </a:t>
            </a:r>
            <a:r>
              <a:rPr lang="de-DE" b="1" dirty="0" err="1"/>
              <a:t>seed</a:t>
            </a:r>
            <a:r>
              <a:rPr lang="de-DE" b="1" dirty="0"/>
              <a:t> etc.</a:t>
            </a:r>
            <a:endParaRPr lang="en-DE" b="1" dirty="0"/>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dirty="0" err="1">
                <a:solidFill>
                  <a:srgbClr val="C00000"/>
                </a:solidFill>
              </a:rPr>
              <a:t>How</a:t>
            </a:r>
            <a:r>
              <a:rPr lang="de-DE" b="1" dirty="0">
                <a:solidFill>
                  <a:srgbClr val="C00000"/>
                </a:solidFill>
              </a:rPr>
              <a:t> do </a:t>
            </a:r>
            <a:r>
              <a:rPr lang="de-DE" b="1" dirty="0" err="1">
                <a:solidFill>
                  <a:srgbClr val="C00000"/>
                </a:solidFill>
              </a:rPr>
              <a:t>we</a:t>
            </a:r>
            <a:r>
              <a:rPr lang="de-DE" b="1" dirty="0">
                <a:solidFill>
                  <a:srgbClr val="C00000"/>
                </a:solidFill>
              </a:rPr>
              <a:t> </a:t>
            </a:r>
            <a:r>
              <a:rPr lang="de-DE" b="1" dirty="0" err="1">
                <a:solidFill>
                  <a:srgbClr val="C00000"/>
                </a:solidFill>
              </a:rPr>
              <a:t>reproduce</a:t>
            </a:r>
            <a:r>
              <a:rPr lang="de-DE" b="1" dirty="0">
                <a:solidFill>
                  <a:srgbClr val="C00000"/>
                </a:solidFill>
              </a:rPr>
              <a:t> </a:t>
            </a:r>
            <a:r>
              <a:rPr lang="de-DE" b="1" dirty="0" err="1">
                <a:solidFill>
                  <a:srgbClr val="C00000"/>
                </a:solidFill>
              </a:rPr>
              <a:t>these</a:t>
            </a:r>
            <a:r>
              <a:rPr lang="de-DE" b="1" dirty="0">
                <a:solidFill>
                  <a:srgbClr val="C00000"/>
                </a:solidFill>
              </a:rPr>
              <a:t> </a:t>
            </a:r>
            <a:r>
              <a:rPr lang="de-DE" b="1" dirty="0" err="1">
                <a:solidFill>
                  <a:srgbClr val="C00000"/>
                </a:solidFill>
              </a:rPr>
              <a:t>results</a:t>
            </a:r>
            <a:r>
              <a:rPr lang="de-DE" b="1" dirty="0">
                <a:solidFill>
                  <a:srgbClr val="C00000"/>
                </a:solidFill>
              </a:rPr>
              <a:t>?</a:t>
            </a:r>
            <a:endParaRPr lang="en-DE" b="1" dirty="0">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dirty="0"/>
              <a:t>Code </a:t>
            </a:r>
            <a:r>
              <a:rPr lang="de-DE" b="1" dirty="0" err="1"/>
              <a:t>version</a:t>
            </a:r>
            <a:r>
              <a:rPr lang="de-DE" b="1" dirty="0"/>
              <a:t>, date</a:t>
            </a:r>
            <a:endParaRPr lang="en-DE" b="1" dirty="0"/>
          </a:p>
        </p:txBody>
      </p:sp>
    </p:spTree>
    <p:extLst>
      <p:ext uri="{BB962C8B-B14F-4D97-AF65-F5344CB8AC3E}">
        <p14:creationId xmlns:p14="http://schemas.microsoft.com/office/powerpoint/2010/main" val="3025826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dirty="0" err="1"/>
              <a:t>Organization</a:t>
            </a:r>
            <a:endParaRPr lang="en-DE" dirty="0"/>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parameter estimation</a:t>
            </a: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22_08_30_estimation</a:t>
            </a: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22_09_01_estimation</a:t>
            </a: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(1) </a:t>
            </a:r>
            <a:r>
              <a:rPr lang="de-DE" dirty="0" err="1">
                <a:solidFill>
                  <a:srgbClr val="002060"/>
                </a:solidFill>
                <a:latin typeface="Courier New" panose="02070309020205020404" pitchFamily="49" charset="0"/>
                <a:cs typeface="Courier New" panose="02070309020205020404" pitchFamily="49" charset="0"/>
              </a:rPr>
              <a:t>run.py</a:t>
            </a:r>
            <a:endParaRPr lang="en-DE" dirty="0">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(2) </a:t>
            </a:r>
            <a:r>
              <a:rPr lang="en-GB" dirty="0" err="1">
                <a:solidFill>
                  <a:srgbClr val="002060"/>
                </a:solidFill>
                <a:latin typeface="Courier New" panose="02070309020205020404" pitchFamily="49" charset="0"/>
                <a:cs typeface="Courier New" panose="02070309020205020404" pitchFamily="49" charset="0"/>
              </a:rPr>
              <a:t>i</a:t>
            </a:r>
            <a:r>
              <a:rPr lang="en-DE" dirty="0">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(4) </a:t>
            </a:r>
            <a:r>
              <a:rPr lang="de-DE" dirty="0" err="1">
                <a:solidFill>
                  <a:srgbClr val="002060"/>
                </a:solidFill>
                <a:latin typeface="Courier New" panose="02070309020205020404" pitchFamily="49" charset="0"/>
                <a:cs typeface="Courier New" panose="02070309020205020404" pitchFamily="49" charset="0"/>
              </a:rPr>
              <a:t>result.npy</a:t>
            </a:r>
            <a:endParaRPr lang="en-DE" dirty="0">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rgbClr val="002060"/>
                </a:solidFill>
                <a:latin typeface="Courier New" panose="02070309020205020404" pitchFamily="49" charset="0"/>
                <a:cs typeface="Courier New" panose="02070309020205020404" pitchFamily="49" charset="0"/>
              </a:rPr>
              <a:t>(5) </a:t>
            </a:r>
            <a:r>
              <a:rPr lang="de-DE" dirty="0" err="1">
                <a:solidFill>
                  <a:srgbClr val="002060"/>
                </a:solidFill>
                <a:latin typeface="Courier New" panose="02070309020205020404" pitchFamily="49" charset="0"/>
                <a:cs typeface="Courier New" panose="02070309020205020404" pitchFamily="49" charset="0"/>
              </a:rPr>
              <a:t>visualize.ipynb</a:t>
            </a:r>
            <a:endParaRPr lang="en-DE" dirty="0">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dirty="0"/>
              <a:t> Provenance</a:t>
            </a:r>
          </a:p>
          <a:p>
            <a:pPr marL="342900" indent="-342900">
              <a:lnSpc>
                <a:spcPct val="150000"/>
              </a:lnSpc>
              <a:buFont typeface="+mj-lt"/>
              <a:buAutoNum type="arabicPeriod"/>
            </a:pPr>
            <a:r>
              <a:rPr lang="en-DE" sz="4000" dirty="0"/>
              <a:t> Reproducibility</a:t>
            </a:r>
          </a:p>
          <a:p>
            <a:pPr marL="342900" indent="-342900">
              <a:lnSpc>
                <a:spcPct val="150000"/>
              </a:lnSpc>
              <a:buFont typeface="+mj-lt"/>
              <a:buAutoNum type="arabicPeriod"/>
            </a:pPr>
            <a:r>
              <a:rPr lang="en-DE" sz="4000" dirty="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dirty="0"/>
              <a:t>Split </a:t>
            </a:r>
            <a:r>
              <a:rPr lang="de-DE" b="1" dirty="0" err="1"/>
              <a:t>data</a:t>
            </a:r>
            <a:r>
              <a:rPr lang="de-DE" b="1" dirty="0"/>
              <a:t> and code</a:t>
            </a:r>
            <a:endParaRPr lang="en-DE" b="1" dirty="0"/>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dirty="0"/>
              <a:t>Split code and </a:t>
            </a:r>
            <a:r>
              <a:rPr lang="de-DE" b="1" dirty="0" err="1"/>
              <a:t>analyses</a:t>
            </a:r>
            <a:endParaRPr lang="en-DE" b="1" dirty="0"/>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dirty="0"/>
              <a:t>Separate </a:t>
            </a:r>
            <a:r>
              <a:rPr lang="de-DE" b="1" dirty="0" err="1"/>
              <a:t>folders</a:t>
            </a:r>
            <a:r>
              <a:rPr lang="de-DE" b="1" dirty="0"/>
              <a:t> </a:t>
            </a:r>
            <a:r>
              <a:rPr lang="de-DE" b="1" dirty="0" err="1"/>
              <a:t>for</a:t>
            </a:r>
            <a:r>
              <a:rPr lang="de-DE" b="1" dirty="0"/>
              <a:t> „</a:t>
            </a:r>
            <a:r>
              <a:rPr lang="de-DE" b="1" dirty="0" err="1"/>
              <a:t>experiments</a:t>
            </a:r>
            <a:r>
              <a:rPr lang="de-DE" b="1" dirty="0"/>
              <a:t>“ and „</a:t>
            </a:r>
            <a:r>
              <a:rPr lang="de-DE" b="1" dirty="0" err="1"/>
              <a:t>runs</a:t>
            </a:r>
            <a:r>
              <a:rPr lang="de-DE" b="1" dirty="0"/>
              <a:t>“</a:t>
            </a:r>
            <a:endParaRPr lang="en-DE" b="1" dirty="0"/>
          </a:p>
        </p:txBody>
      </p:sp>
    </p:spTree>
    <p:extLst>
      <p:ext uri="{BB962C8B-B14F-4D97-AF65-F5344CB8AC3E}">
        <p14:creationId xmlns:p14="http://schemas.microsoft.com/office/powerpoint/2010/main" val="1646271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a:bodyPr>
          <a:lstStyle/>
          <a:p>
            <a:r>
              <a:rPr lang="de-DE" b="1" dirty="0"/>
              <a:t>Hands On: </a:t>
            </a:r>
            <a:r>
              <a:rPr lang="de-DE" dirty="0"/>
              <a:t>Final </a:t>
            </a:r>
            <a:r>
              <a:rPr lang="de-DE" dirty="0" err="1"/>
              <a:t>Exercise</a:t>
            </a:r>
            <a:endParaRPr lang="en-CH" dirty="0"/>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318438"/>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dirty="0"/>
          </a:p>
          <a:p>
            <a:pPr marL="514350" indent="-514350">
              <a:buFont typeface="+mj-lt"/>
              <a:buAutoNum type="arabicPeriod"/>
            </a:pPr>
            <a:r>
              <a:rPr lang="en-US" dirty="0"/>
              <a:t>Submit  PR for Issue #4 on GitHub</a:t>
            </a:r>
          </a:p>
          <a:p>
            <a:pPr marL="514350" indent="-514350">
              <a:buFont typeface="+mj-lt"/>
              <a:buAutoNum type="arabicPeriod"/>
            </a:pPr>
            <a:r>
              <a:rPr lang="en-US" dirty="0"/>
              <a:t>Look at the </a:t>
            </a:r>
            <a:r>
              <a:rPr lang="en-US" dirty="0" err="1"/>
              <a:t>inputs.json</a:t>
            </a:r>
            <a:r>
              <a:rPr lang="en-US" dirty="0"/>
              <a:t> file</a:t>
            </a:r>
          </a:p>
          <a:p>
            <a:pPr marL="514350" indent="-514350">
              <a:buFont typeface="+mj-lt"/>
              <a:buAutoNum type="arabicPeriod"/>
            </a:pPr>
            <a:r>
              <a:rPr lang="en-US" dirty="0"/>
              <a:t>Use your Walker class to simulate a Trajectory</a:t>
            </a:r>
          </a:p>
          <a:p>
            <a:pPr marL="514350" indent="-514350">
              <a:buFont typeface="+mj-lt"/>
              <a:buAutoNum type="arabicPeriod"/>
            </a:pPr>
            <a:r>
              <a:rPr lang="en-US" dirty="0"/>
              <a:t>Write some code that automatically generates a file with information about the run (time, git hash, run time, your favorite color…)</a:t>
            </a:r>
          </a:p>
          <a:p>
            <a:pPr marL="514350" indent="-514350">
              <a:buFont typeface="+mj-lt"/>
              <a:buAutoNum type="arabicPeriod"/>
            </a:pPr>
            <a:r>
              <a:rPr lang="en-US" dirty="0"/>
              <a:t>Save the trajectory and walker</a:t>
            </a:r>
          </a:p>
          <a:p>
            <a:pPr marL="514350" indent="-514350">
              <a:buFont typeface="+mj-lt"/>
              <a:buAutoNum type="arabicPeriod"/>
            </a:pPr>
            <a:endParaRPr lang="en-CH" dirty="0"/>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6 full workflow/</a:t>
            </a:r>
            <a:endParaRPr lang="en-DE" sz="1400"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6E607E7-4391-8AFA-CDBF-CE95C0974AB4}"/>
              </a:ext>
            </a:extLst>
          </p:cNvPr>
          <p:cNvSpPr txBox="1"/>
          <p:nvPr/>
        </p:nvSpPr>
        <p:spPr>
          <a:xfrm>
            <a:off x="7709647" y="1613647"/>
            <a:ext cx="2097741" cy="923330"/>
          </a:xfrm>
          <a:prstGeom prst="rect">
            <a:avLst/>
          </a:prstGeom>
          <a:solidFill>
            <a:srgbClr val="FFFF00"/>
          </a:solidFill>
        </p:spPr>
        <p:txBody>
          <a:bodyPr wrap="square" rtlCol="0">
            <a:spAutoFit/>
          </a:bodyPr>
          <a:lstStyle/>
          <a:p>
            <a:r>
              <a:rPr lang="en-CH" dirty="0"/>
              <a:t>This will need some changes if we don’t do the serialization</a:t>
            </a:r>
          </a:p>
        </p:txBody>
      </p:sp>
    </p:spTree>
    <p:extLst>
      <p:ext uri="{BB962C8B-B14F-4D97-AF65-F5344CB8AC3E}">
        <p14:creationId xmlns:p14="http://schemas.microsoft.com/office/powerpoint/2010/main" val="217887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dirty="0"/>
              <a:t>Trust your nose! When your code smells, spend some time </a:t>
            </a:r>
          </a:p>
          <a:p>
            <a:r>
              <a:rPr lang="en-CH" dirty="0"/>
              <a:t>Don’t get carried away: over-engineering counts as premature optimization</a:t>
            </a:r>
          </a:p>
          <a:p>
            <a:pPr marL="0" indent="0">
              <a:buNone/>
            </a:pPr>
            <a:r>
              <a:rPr lang="en-CH" dirty="0"/>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dirty="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Move plotting code to a new module</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Move plotting code to a separate </a:t>
            </a:r>
            <a:r>
              <a:rPr lang="en-US" dirty="0" err="1"/>
              <a:t>plotting.py</a:t>
            </a:r>
            <a:r>
              <a:rPr lang="en-US" dirty="0"/>
              <a:t> module</a:t>
            </a:r>
          </a:p>
          <a:p>
            <a:r>
              <a:rPr lang="en-US" dirty="0"/>
              <a:t>Modify the notebook to import the plots and make sure it runs</a:t>
            </a:r>
          </a:p>
          <a:p>
            <a:r>
              <a:rPr lang="en-US" dirty="0"/>
              <a:t>Add a new plotting function, </a:t>
            </a:r>
            <a:r>
              <a:rPr lang="en-US" sz="2400" dirty="0" err="1">
                <a:latin typeface="Consolas" panose="020B0609020204030204" pitchFamily="49" charset="0"/>
                <a:cs typeface="Consolas" panose="020B0609020204030204" pitchFamily="49" charset="0"/>
              </a:rPr>
              <a:t>plot_delta_trajectory</a:t>
            </a:r>
            <a:r>
              <a:rPr lang="en-US" dirty="0"/>
              <a:t>, that plots a scatter plot of </a:t>
            </a:r>
            <a:r>
              <a:rPr lang="en-US" dirty="0" err="1"/>
              <a:t>delta_x</a:t>
            </a:r>
            <a:r>
              <a:rPr lang="en-US" dirty="0"/>
              <a:t> and </a:t>
            </a:r>
            <a:r>
              <a:rPr lang="en-US" dirty="0" err="1"/>
              <a:t>delta_y</a:t>
            </a:r>
            <a:r>
              <a:rPr lang="en-US" dirty="0"/>
              <a:t> for a (x, y) trajectory. Observe how we did not have to touch the </a:t>
            </a:r>
            <a:r>
              <a:rPr lang="en-US" dirty="0" err="1"/>
              <a:t>walker.py</a:t>
            </a:r>
            <a:r>
              <a:rPr lang="en-US" dirty="0"/>
              <a:t> file at all.</a:t>
            </a:r>
          </a:p>
          <a:p>
            <a:r>
              <a:rPr lang="en-US" dirty="0"/>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walker/Step 2 plotting/</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dirty="0"/>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dirty="0"/>
              <a:t>What are you missing? A few patterns that make your code odor as nice as a spring meadow</a:t>
            </a:r>
            <a:br>
              <a:rPr lang="en-CH" dirty="0"/>
            </a:br>
            <a:endParaRPr lang="en-US" dirty="0"/>
          </a:p>
          <a:p>
            <a:pPr marL="514350" indent="-514350">
              <a:buFont typeface="+mj-lt"/>
              <a:buAutoNum type="arabicPeriod"/>
            </a:pPr>
            <a:r>
              <a:rPr lang="en-CH" dirty="0"/>
              <a:t>Group together things that belong together</a:t>
            </a:r>
          </a:p>
          <a:p>
            <a:pPr marL="514350" indent="-514350">
              <a:buFont typeface="+mj-lt"/>
              <a:buAutoNum type="arabicPeriod"/>
            </a:pPr>
            <a:r>
              <a:rPr lang="en-CH" dirty="0"/>
              <a:t>Break out things that vary independently</a:t>
            </a:r>
          </a:p>
          <a:p>
            <a:pPr marL="514350" indent="-514350">
              <a:buFont typeface="+mj-lt"/>
              <a:buAutoNum type="arabicPeriod"/>
            </a:pPr>
            <a:r>
              <a:rPr lang="en-CH" dirty="0"/>
              <a:t>Keep code open for extension</a:t>
            </a:r>
          </a:p>
          <a:p>
            <a:pPr marL="0" indent="0">
              <a:buNone/>
            </a:pPr>
            <a:endParaRPr lang="en-US"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dirty="0"/>
          </a:p>
          <a:p>
            <a:pPr algn="ctr"/>
            <a:r>
              <a:rPr lang="en-CH" sz="3200" b="1" dirty="0"/>
              <a:t>REMOVE?</a:t>
            </a:r>
          </a:p>
          <a:p>
            <a:pPr algn="ctr"/>
            <a:endParaRPr lang="en-CH" sz="3200" b="1" dirty="0"/>
          </a:p>
        </p:txBody>
      </p:sp>
    </p:spTree>
    <p:extLst>
      <p:ext uri="{BB962C8B-B14F-4D97-AF65-F5344CB8AC3E}">
        <p14:creationId xmlns:p14="http://schemas.microsoft.com/office/powerpoint/2010/main" val="3262339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dirty="0"/>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dirty="0"/>
              <a:t>Smelly code might work right now, but in time it is going to have one or more of these issues:</a:t>
            </a:r>
          </a:p>
          <a:p>
            <a:r>
              <a:rPr lang="en-US" sz="2400" b="1" dirty="0"/>
              <a:t>Hard to read and test</a:t>
            </a:r>
            <a:r>
              <a:rPr lang="en-US" sz="2400" dirty="0"/>
              <a:t>: it is difficult to see an overall structure; understanding the code in one place requires checking other code all over</a:t>
            </a:r>
          </a:p>
          <a:p>
            <a:r>
              <a:rPr lang="en-US" sz="2400" b="1" dirty="0"/>
              <a:t>Coupled</a:t>
            </a:r>
            <a:r>
              <a:rPr lang="en-US" sz="2400" dirty="0"/>
              <a:t>: an update in one place requires several other changes in other places</a:t>
            </a:r>
          </a:p>
          <a:p>
            <a:r>
              <a:rPr lang="en-US" sz="2400" b="1" dirty="0"/>
              <a:t>Not flexible</a:t>
            </a:r>
            <a:r>
              <a:rPr lang="en-US" sz="2400" dirty="0"/>
              <a:t>: adding new functionality and modifying exiting features require extensive rewrites or hacks</a:t>
            </a:r>
          </a:p>
          <a:p>
            <a:pPr marL="0" indent="0">
              <a:buNone/>
            </a:pPr>
            <a:endParaRPr lang="en-US" dirty="0"/>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dirty="0"/>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dirty="0"/>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dirty="0"/>
              <a:t>common cases:</a:t>
            </a:r>
          </a:p>
          <a:p>
            <a:pPr lvl="1"/>
            <a:r>
              <a:rPr lang="en-CH" dirty="0"/>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dirty="0"/>
              <a:t>in some </a:t>
            </a:r>
            <a:r>
              <a:rPr lang="en-CH"/>
              <a:t>UI frameworks, </a:t>
            </a:r>
            <a:r>
              <a:rPr lang="en-CH" dirty="0"/>
              <a:t>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Bonus material</a:t>
            </a:r>
            <a:endParaRPr lang="en-DE" sz="2400" dirty="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dirty="0"/>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dirty="0"/>
              <a:t>w</a:t>
            </a:r>
            <a:r>
              <a:rPr lang="en-CH"/>
              <a:t>alker</a:t>
            </a:r>
            <a:r>
              <a:rPr lang="en-CH" dirty="0"/>
              <a:t>.from_data(data)</a:t>
            </a:r>
          </a:p>
          <a:p>
            <a:r>
              <a:rPr lang="en-CH" dirty="0"/>
              <a:t>walker.fit(data)</a:t>
            </a:r>
          </a:p>
          <a:p>
            <a:r>
              <a:rPr lang="en-CH" dirty="0"/>
              <a:t>walker_from_data(data), return fitted instance</a:t>
            </a:r>
          </a:p>
          <a:p>
            <a:r>
              <a:rPr lang="de-DE" dirty="0"/>
              <a:t>fit(</a:t>
            </a:r>
            <a:r>
              <a:rPr lang="de-DE" dirty="0" err="1"/>
              <a:t>walker</a:t>
            </a:r>
            <a:r>
              <a:rPr lang="de-DE" dirty="0"/>
              <a:t>, </a:t>
            </a:r>
            <a:r>
              <a:rPr lang="de-DE" dirty="0" err="1"/>
              <a:t>data</a:t>
            </a:r>
            <a:r>
              <a:rPr lang="de-DE" dirty="0"/>
              <a:t>), </a:t>
            </a:r>
            <a:r>
              <a:rPr lang="de-DE" dirty="0" err="1"/>
              <a:t>return</a:t>
            </a:r>
            <a:r>
              <a:rPr lang="de-DE" dirty="0"/>
              <a:t> </a:t>
            </a:r>
            <a:r>
              <a:rPr lang="de-DE" dirty="0" err="1"/>
              <a:t>parameters</a:t>
            </a:r>
            <a:endParaRPr lang="en-CH" dirty="0"/>
          </a:p>
          <a:p>
            <a:endParaRPr lang="en-CH" dirty="0"/>
          </a:p>
          <a:p>
            <a:r>
              <a:rPr lang="en-CH" dirty="0"/>
              <a:t>trajectory from walker</a:t>
            </a:r>
          </a:p>
          <a:p>
            <a:r>
              <a:rPr lang="en-CH" dirty="0"/>
              <a:t>walker.trajectory(n_steps)  (hooks might be useful)</a:t>
            </a:r>
          </a:p>
          <a:p>
            <a:r>
              <a:rPr lang="en-CH" dirty="0"/>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dirty="0" err="1"/>
              <a:t>What</a:t>
            </a:r>
            <a:r>
              <a:rPr lang="de-DE" dirty="0"/>
              <a:t> </a:t>
            </a:r>
            <a:r>
              <a:rPr lang="de-DE" dirty="0" err="1"/>
              <a:t>is</a:t>
            </a:r>
            <a:r>
              <a:rPr lang="de-DE" dirty="0"/>
              <a:t> an API?</a:t>
            </a:r>
            <a:endParaRPr lang="en-CH" dirty="0"/>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dirty="0" err="1"/>
              <a:t>How</a:t>
            </a:r>
            <a:r>
              <a:rPr lang="de-DE" dirty="0"/>
              <a:t> </a:t>
            </a:r>
            <a:r>
              <a:rPr lang="de-DE" dirty="0" err="1"/>
              <a:t>is</a:t>
            </a:r>
            <a:r>
              <a:rPr lang="de-DE" dirty="0"/>
              <a:t> </a:t>
            </a:r>
            <a:r>
              <a:rPr lang="de-DE" dirty="0" err="1"/>
              <a:t>the</a:t>
            </a:r>
            <a:r>
              <a:rPr lang="de-DE" dirty="0"/>
              <a:t> interface </a:t>
            </a:r>
            <a:r>
              <a:rPr lang="de-DE" dirty="0" err="1"/>
              <a:t>between</a:t>
            </a:r>
            <a:r>
              <a:rPr lang="de-DE" dirty="0"/>
              <a:t> </a:t>
            </a:r>
            <a:r>
              <a:rPr lang="de-DE" dirty="0" err="1"/>
              <a:t>your</a:t>
            </a:r>
            <a:r>
              <a:rPr lang="de-DE" dirty="0"/>
              <a:t> code and </a:t>
            </a:r>
            <a:r>
              <a:rPr lang="de-DE" dirty="0" err="1"/>
              <a:t>your</a:t>
            </a:r>
            <a:r>
              <a:rPr lang="de-DE" dirty="0"/>
              <a:t> </a:t>
            </a:r>
            <a:r>
              <a:rPr lang="de-DE" dirty="0" err="1"/>
              <a:t>manager</a:t>
            </a:r>
            <a:r>
              <a:rPr lang="de-DE" dirty="0"/>
              <a:t> </a:t>
            </a:r>
            <a:r>
              <a:rPr lang="de-DE" dirty="0" err="1"/>
              <a:t>scripts</a:t>
            </a:r>
            <a:r>
              <a:rPr lang="de-DE" dirty="0"/>
              <a:t>?</a:t>
            </a:r>
          </a:p>
          <a:p>
            <a:r>
              <a:rPr lang="de-DE" dirty="0"/>
              <a:t>Other </a:t>
            </a:r>
            <a:r>
              <a:rPr lang="de-DE" dirty="0" err="1"/>
              <a:t>things</a:t>
            </a:r>
            <a:r>
              <a:rPr lang="de-DE" dirty="0"/>
              <a:t> </a:t>
            </a:r>
            <a:r>
              <a:rPr lang="de-DE" dirty="0" err="1"/>
              <a:t>to</a:t>
            </a:r>
            <a:r>
              <a:rPr lang="de-DE" dirty="0"/>
              <a:t> </a:t>
            </a:r>
            <a:r>
              <a:rPr lang="de-DE" dirty="0" err="1"/>
              <a:t>consider</a:t>
            </a:r>
            <a:r>
              <a:rPr lang="de-DE" dirty="0"/>
              <a:t> </a:t>
            </a:r>
            <a:r>
              <a:rPr lang="de-DE" dirty="0" err="1"/>
              <a:t>when</a:t>
            </a:r>
            <a:r>
              <a:rPr lang="de-DE" dirty="0"/>
              <a:t> </a:t>
            </a:r>
            <a:r>
              <a:rPr lang="de-DE" dirty="0" err="1"/>
              <a:t>writing</a:t>
            </a:r>
            <a:r>
              <a:rPr lang="de-DE" dirty="0"/>
              <a:t> </a:t>
            </a:r>
            <a:r>
              <a:rPr lang="de-DE" dirty="0" err="1"/>
              <a:t>your</a:t>
            </a:r>
            <a:r>
              <a:rPr lang="de-DE" dirty="0"/>
              <a:t> code:</a:t>
            </a:r>
          </a:p>
          <a:p>
            <a:pPr lvl="1"/>
            <a:r>
              <a:rPr lang="de-DE" dirty="0"/>
              <a:t>Who will </a:t>
            </a:r>
            <a:r>
              <a:rPr lang="de-DE" dirty="0" err="1"/>
              <a:t>be</a:t>
            </a:r>
            <a:r>
              <a:rPr lang="de-DE" dirty="0"/>
              <a:t> </a:t>
            </a:r>
            <a:r>
              <a:rPr lang="de-DE" dirty="0" err="1"/>
              <a:t>using</a:t>
            </a:r>
            <a:r>
              <a:rPr lang="de-DE" dirty="0"/>
              <a:t> </a:t>
            </a:r>
            <a:r>
              <a:rPr lang="de-DE" dirty="0" err="1"/>
              <a:t>it</a:t>
            </a:r>
            <a:r>
              <a:rPr lang="de-DE" dirty="0"/>
              <a:t>? </a:t>
            </a:r>
          </a:p>
          <a:p>
            <a:pPr lvl="2"/>
            <a:r>
              <a:rPr lang="de-DE" dirty="0"/>
              <a:t>Maybe </a:t>
            </a:r>
            <a:r>
              <a:rPr lang="de-DE" dirty="0" err="1"/>
              <a:t>your</a:t>
            </a:r>
            <a:r>
              <a:rPr lang="de-DE" dirty="0"/>
              <a:t> code </a:t>
            </a:r>
            <a:r>
              <a:rPr lang="de-DE" dirty="0" err="1"/>
              <a:t>has</a:t>
            </a:r>
            <a:r>
              <a:rPr lang="de-DE" dirty="0"/>
              <a:t> a </a:t>
            </a:r>
            <a:r>
              <a:rPr lang="de-DE" dirty="0" err="1"/>
              <a:t>practical</a:t>
            </a:r>
            <a:r>
              <a:rPr lang="de-DE" dirty="0"/>
              <a:t> </a:t>
            </a:r>
            <a:r>
              <a:rPr lang="de-DE" dirty="0" err="1"/>
              <a:t>application</a:t>
            </a:r>
            <a:endParaRPr lang="de-DE" dirty="0"/>
          </a:p>
          <a:p>
            <a:pPr lvl="2"/>
            <a:r>
              <a:rPr lang="de-DE" dirty="0"/>
              <a:t>Even </a:t>
            </a:r>
            <a:r>
              <a:rPr lang="de-DE" dirty="0" err="1"/>
              <a:t>if</a:t>
            </a:r>
            <a:r>
              <a:rPr lang="de-DE" dirty="0"/>
              <a:t> </a:t>
            </a:r>
            <a:r>
              <a:rPr lang="de-DE" dirty="0" err="1"/>
              <a:t>it‘s</a:t>
            </a:r>
            <a:r>
              <a:rPr lang="de-DE" dirty="0"/>
              <a:t> </a:t>
            </a:r>
            <a:r>
              <a:rPr lang="de-DE" dirty="0" err="1"/>
              <a:t>most</a:t>
            </a:r>
            <a:r>
              <a:rPr lang="de-DE" dirty="0"/>
              <a:t> </a:t>
            </a:r>
            <a:r>
              <a:rPr lang="de-DE" dirty="0" err="1"/>
              <a:t>likely</a:t>
            </a:r>
            <a:r>
              <a:rPr lang="de-DE" dirty="0"/>
              <a:t> </a:t>
            </a:r>
            <a:r>
              <a:rPr lang="de-DE" dirty="0" err="1"/>
              <a:t>no</a:t>
            </a:r>
            <a:r>
              <a:rPr lang="de-DE" dirty="0"/>
              <a:t> </a:t>
            </a:r>
            <a:r>
              <a:rPr lang="de-DE" dirty="0" err="1"/>
              <a:t>one</a:t>
            </a:r>
            <a:r>
              <a:rPr lang="de-DE" dirty="0"/>
              <a:t>, </a:t>
            </a:r>
            <a:r>
              <a:rPr lang="de-DE" dirty="0" err="1"/>
              <a:t>imagine</a:t>
            </a:r>
            <a:r>
              <a:rPr lang="de-DE" dirty="0"/>
              <a:t> </a:t>
            </a:r>
            <a:r>
              <a:rPr lang="de-DE" dirty="0" err="1"/>
              <a:t>someone</a:t>
            </a:r>
            <a:r>
              <a:rPr lang="de-DE" dirty="0"/>
              <a:t> </a:t>
            </a:r>
            <a:r>
              <a:rPr lang="de-DE" dirty="0" err="1"/>
              <a:t>trying</a:t>
            </a:r>
            <a:r>
              <a:rPr lang="de-DE" dirty="0"/>
              <a:t> </a:t>
            </a:r>
            <a:r>
              <a:rPr lang="de-DE" dirty="0" err="1"/>
              <a:t>to</a:t>
            </a:r>
            <a:r>
              <a:rPr lang="de-DE" dirty="0"/>
              <a:t> </a:t>
            </a:r>
            <a:r>
              <a:rPr lang="de-DE" dirty="0" err="1"/>
              <a:t>replicate</a:t>
            </a:r>
            <a:r>
              <a:rPr lang="de-DE" dirty="0"/>
              <a:t> </a:t>
            </a:r>
            <a:r>
              <a:rPr lang="de-DE" dirty="0" err="1"/>
              <a:t>your</a:t>
            </a:r>
            <a:r>
              <a:rPr lang="de-DE" dirty="0"/>
              <a:t> </a:t>
            </a:r>
            <a:r>
              <a:rPr lang="de-DE" dirty="0" err="1"/>
              <a:t>research</a:t>
            </a:r>
            <a:r>
              <a:rPr lang="de-DE" dirty="0"/>
              <a:t> after </a:t>
            </a:r>
            <a:r>
              <a:rPr lang="de-DE" dirty="0" err="1"/>
              <a:t>you</a:t>
            </a:r>
            <a:r>
              <a:rPr lang="de-DE" dirty="0"/>
              <a:t> publish</a:t>
            </a:r>
          </a:p>
          <a:p>
            <a:pPr lvl="1"/>
            <a:r>
              <a:rPr lang="de-DE" dirty="0"/>
              <a:t>Are </a:t>
            </a:r>
            <a:r>
              <a:rPr lang="de-DE" dirty="0" err="1"/>
              <a:t>there</a:t>
            </a:r>
            <a:r>
              <a:rPr lang="de-DE" dirty="0"/>
              <a:t> </a:t>
            </a:r>
            <a:r>
              <a:rPr lang="de-DE" dirty="0" err="1"/>
              <a:t>parts</a:t>
            </a:r>
            <a:r>
              <a:rPr lang="de-DE" dirty="0"/>
              <a:t> </a:t>
            </a:r>
            <a:r>
              <a:rPr lang="de-DE" dirty="0" err="1"/>
              <a:t>of</a:t>
            </a:r>
            <a:r>
              <a:rPr lang="de-DE" dirty="0"/>
              <a:t> </a:t>
            </a:r>
            <a:r>
              <a:rPr lang="de-DE" dirty="0" err="1"/>
              <a:t>the</a:t>
            </a:r>
            <a:r>
              <a:rPr lang="de-DE" dirty="0"/>
              <a:t> code </a:t>
            </a:r>
            <a:r>
              <a:rPr lang="de-DE" dirty="0" err="1"/>
              <a:t>you</a:t>
            </a:r>
            <a:r>
              <a:rPr lang="de-DE" dirty="0"/>
              <a:t> </a:t>
            </a:r>
            <a:r>
              <a:rPr lang="de-DE" dirty="0" err="1"/>
              <a:t>may</a:t>
            </a:r>
            <a:r>
              <a:rPr lang="de-DE" dirty="0"/>
              <a:t> </a:t>
            </a:r>
            <a:r>
              <a:rPr lang="de-DE" dirty="0" err="1"/>
              <a:t>want</a:t>
            </a:r>
            <a:r>
              <a:rPr lang="de-DE" dirty="0"/>
              <a:t> </a:t>
            </a:r>
            <a:r>
              <a:rPr lang="de-DE" dirty="0" err="1"/>
              <a:t>to</a:t>
            </a:r>
            <a:r>
              <a:rPr lang="de-DE" dirty="0"/>
              <a:t> </a:t>
            </a:r>
            <a:r>
              <a:rPr lang="de-DE" dirty="0" err="1"/>
              <a:t>use</a:t>
            </a:r>
            <a:r>
              <a:rPr lang="de-DE" dirty="0"/>
              <a:t> in </a:t>
            </a:r>
            <a:r>
              <a:rPr lang="de-DE" dirty="0" err="1"/>
              <a:t>your</a:t>
            </a:r>
            <a:r>
              <a:rPr lang="de-DE" dirty="0"/>
              <a:t> </a:t>
            </a:r>
            <a:r>
              <a:rPr lang="de-DE" dirty="0" err="1"/>
              <a:t>next</a:t>
            </a:r>
            <a:r>
              <a:rPr lang="de-DE" dirty="0"/>
              <a:t> </a:t>
            </a:r>
            <a:r>
              <a:rPr lang="de-DE" dirty="0" err="1"/>
              <a:t>project</a:t>
            </a:r>
            <a:r>
              <a:rPr lang="de-DE" dirty="0"/>
              <a:t>?</a:t>
            </a:r>
          </a:p>
          <a:p>
            <a:pPr lvl="2"/>
            <a:r>
              <a:rPr lang="de-DE" dirty="0"/>
              <a:t>E.g. a </a:t>
            </a:r>
            <a:r>
              <a:rPr lang="de-DE" dirty="0" err="1"/>
              <a:t>fitting</a:t>
            </a:r>
            <a:r>
              <a:rPr lang="de-DE" dirty="0"/>
              <a:t> </a:t>
            </a:r>
            <a:r>
              <a:rPr lang="de-DE" dirty="0" err="1"/>
              <a:t>algorithm</a:t>
            </a:r>
            <a:r>
              <a:rPr lang="de-DE" dirty="0"/>
              <a:t> </a:t>
            </a:r>
            <a:r>
              <a:rPr lang="de-DE" dirty="0" err="1"/>
              <a:t>can</a:t>
            </a:r>
            <a:r>
              <a:rPr lang="de-DE" dirty="0"/>
              <a:t> </a:t>
            </a:r>
            <a:r>
              <a:rPr lang="de-DE" dirty="0" err="1"/>
              <a:t>be</a:t>
            </a:r>
            <a:r>
              <a:rPr lang="de-DE" dirty="0"/>
              <a:t> </a:t>
            </a:r>
            <a:r>
              <a:rPr lang="de-DE" dirty="0" err="1"/>
              <a:t>reused</a:t>
            </a:r>
            <a:r>
              <a:rPr lang="de-DE" dirty="0"/>
              <a:t> </a:t>
            </a:r>
            <a:r>
              <a:rPr lang="de-DE" dirty="0" err="1"/>
              <a:t>when</a:t>
            </a:r>
            <a:r>
              <a:rPr lang="de-DE" dirty="0"/>
              <a:t> </a:t>
            </a:r>
            <a:r>
              <a:rPr lang="de-DE" dirty="0" err="1"/>
              <a:t>you</a:t>
            </a:r>
            <a:r>
              <a:rPr lang="de-DE" dirty="0"/>
              <a:t> </a:t>
            </a:r>
            <a:r>
              <a:rPr lang="de-DE" dirty="0" err="1"/>
              <a:t>move</a:t>
            </a:r>
            <a:r>
              <a:rPr lang="de-DE" dirty="0"/>
              <a:t> on </a:t>
            </a:r>
            <a:r>
              <a:rPr lang="de-DE" dirty="0" err="1"/>
              <a:t>to</a:t>
            </a:r>
            <a:r>
              <a:rPr lang="de-DE" dirty="0"/>
              <a:t> </a:t>
            </a:r>
            <a:r>
              <a:rPr lang="de-DE" dirty="0" err="1"/>
              <a:t>the</a:t>
            </a:r>
            <a:r>
              <a:rPr lang="de-DE" dirty="0"/>
              <a:t> </a:t>
            </a:r>
            <a:r>
              <a:rPr lang="de-DE" dirty="0" err="1"/>
              <a:t>next</a:t>
            </a:r>
            <a:r>
              <a:rPr lang="de-DE" dirty="0"/>
              <a:t> </a:t>
            </a:r>
            <a:r>
              <a:rPr lang="de-DE" dirty="0" err="1"/>
              <a:t>model</a:t>
            </a:r>
            <a:endParaRPr lang="de-DE" dirty="0"/>
          </a:p>
          <a:p>
            <a:pPr lvl="2"/>
            <a:r>
              <a:rPr lang="de-DE" dirty="0"/>
              <a:t>E.g. a </a:t>
            </a:r>
            <a:r>
              <a:rPr lang="de-DE" dirty="0" err="1"/>
              <a:t>class</a:t>
            </a:r>
            <a:r>
              <a:rPr lang="de-DE" dirty="0"/>
              <a:t> </a:t>
            </a:r>
            <a:r>
              <a:rPr lang="de-DE" dirty="0" err="1"/>
              <a:t>for</a:t>
            </a:r>
            <a:r>
              <a:rPr lang="de-DE" dirty="0"/>
              <a:t> </a:t>
            </a:r>
            <a:r>
              <a:rPr lang="de-DE" dirty="0" err="1"/>
              <a:t>your</a:t>
            </a:r>
            <a:r>
              <a:rPr lang="de-DE" dirty="0"/>
              <a:t> </a:t>
            </a:r>
            <a:r>
              <a:rPr lang="de-DE" dirty="0" err="1"/>
              <a:t>data</a:t>
            </a:r>
            <a:r>
              <a:rPr lang="de-DE" dirty="0"/>
              <a:t> </a:t>
            </a:r>
            <a:r>
              <a:rPr lang="de-DE" dirty="0" err="1"/>
              <a:t>may</a:t>
            </a:r>
            <a:r>
              <a:rPr lang="de-DE" dirty="0"/>
              <a:t> </a:t>
            </a:r>
            <a:r>
              <a:rPr lang="de-DE" dirty="0" err="1"/>
              <a:t>be</a:t>
            </a:r>
            <a:r>
              <a:rPr lang="de-DE" dirty="0"/>
              <a:t> </a:t>
            </a:r>
            <a:r>
              <a:rPr lang="de-DE" dirty="0" err="1"/>
              <a:t>reusable</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dataset</a:t>
            </a:r>
            <a:endParaRPr lang="en-CH" dirty="0"/>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dirty="0"/>
              <a:t>Where to go from here…</a:t>
            </a:r>
          </a:p>
        </p:txBody>
      </p:sp>
      <p:pic>
        <p:nvPicPr>
          <p:cNvPr id="5" name="Picture 4">
            <a:extLst>
              <a:ext uri="{FF2B5EF4-FFF2-40B4-BE49-F238E27FC236}">
                <a16:creationId xmlns:a16="http://schemas.microsoft.com/office/drawing/2014/main" id="{8461FB91-0E0B-8D49-A0DB-42D3F95318D7}"/>
              </a:ext>
            </a:extLst>
          </p:cNvPr>
          <p:cNvPicPr>
            <a:picLocks noChangeAspect="1"/>
          </p:cNvPicPr>
          <p:nvPr/>
        </p:nvPicPr>
        <p:blipFill>
          <a:blip r:embed="rId2"/>
          <a:stretch>
            <a:fillRect/>
          </a:stretch>
        </p:blipFill>
        <p:spPr>
          <a:xfrm>
            <a:off x="3095274" y="2243635"/>
            <a:ext cx="2446883" cy="3214882"/>
          </a:xfrm>
          <a:prstGeom prst="rect">
            <a:avLst/>
          </a:prstGeom>
          <a:ln>
            <a:solidFill>
              <a:schemeClr val="tx1"/>
            </a:solidFill>
          </a:ln>
        </p:spPr>
      </p:pic>
      <p:grpSp>
        <p:nvGrpSpPr>
          <p:cNvPr id="9" name="Group 8">
            <a:extLst>
              <a:ext uri="{FF2B5EF4-FFF2-40B4-BE49-F238E27FC236}">
                <a16:creationId xmlns:a16="http://schemas.microsoft.com/office/drawing/2014/main" id="{79660E0F-07B7-6846-9D86-F7651434FC2E}"/>
              </a:ext>
            </a:extLst>
          </p:cNvPr>
          <p:cNvGrpSpPr/>
          <p:nvPr/>
        </p:nvGrpSpPr>
        <p:grpSpPr>
          <a:xfrm>
            <a:off x="7125651" y="2532088"/>
            <a:ext cx="2160976" cy="2654359"/>
            <a:chOff x="6802266" y="2822019"/>
            <a:chExt cx="2160976" cy="2654359"/>
          </a:xfrm>
        </p:grpSpPr>
        <p:pic>
          <p:nvPicPr>
            <p:cNvPr id="7" name="Picture 6">
              <a:extLst>
                <a:ext uri="{FF2B5EF4-FFF2-40B4-BE49-F238E27FC236}">
                  <a16:creationId xmlns:a16="http://schemas.microsoft.com/office/drawing/2014/main" id="{827699DB-2489-5D42-ABC3-145044918AEE}"/>
                </a:ext>
              </a:extLst>
            </p:cNvPr>
            <p:cNvPicPr>
              <a:picLocks noChangeAspect="1"/>
            </p:cNvPicPr>
            <p:nvPr/>
          </p:nvPicPr>
          <p:blipFill>
            <a:blip r:embed="rId3"/>
            <a:stretch>
              <a:fillRect/>
            </a:stretch>
          </p:blipFill>
          <p:spPr>
            <a:xfrm>
              <a:off x="6802266" y="2822019"/>
              <a:ext cx="2138440" cy="2138440"/>
            </a:xfrm>
            <a:prstGeom prst="rect">
              <a:avLst/>
            </a:prstGeom>
          </p:spPr>
        </p:pic>
        <p:sp>
          <p:nvSpPr>
            <p:cNvPr id="8" name="Rectangle 7">
              <a:extLst>
                <a:ext uri="{FF2B5EF4-FFF2-40B4-BE49-F238E27FC236}">
                  <a16:creationId xmlns:a16="http://schemas.microsoft.com/office/drawing/2014/main" id="{4ED70B53-16BB-8741-94B1-713E2902F6B3}"/>
                </a:ext>
              </a:extLst>
            </p:cNvPr>
            <p:cNvSpPr/>
            <p:nvPr/>
          </p:nvSpPr>
          <p:spPr>
            <a:xfrm>
              <a:off x="6802266" y="5014713"/>
              <a:ext cx="2160976" cy="461665"/>
            </a:xfrm>
            <a:prstGeom prst="rect">
              <a:avLst/>
            </a:prstGeom>
          </p:spPr>
          <p:txBody>
            <a:bodyPr wrap="none">
              <a:spAutoFit/>
            </a:bodyPr>
            <a:lstStyle/>
            <a:p>
              <a:r>
                <a:rPr lang="en-US" sz="2400" dirty="0" err="1"/>
                <a:t>realpython.com</a:t>
              </a:r>
              <a:endParaRPr lang="en-US" sz="2400" dirty="0"/>
            </a:p>
          </p:txBody>
        </p:sp>
      </p:gr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18623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dirty="0"/>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dirty="0"/>
              <a:t>Functions and classes group together things that are coupled together and form the basic blocks.</a:t>
            </a:r>
          </a:p>
          <a:p>
            <a:pPr marL="0" indent="0">
              <a:buNone/>
            </a:pPr>
            <a:r>
              <a:rPr lang="en-US" dirty="0"/>
              <a:t>We can easily and quickly rearrange the blocks to extend a structure or build a new one!</a:t>
            </a:r>
            <a:br>
              <a:rPr lang="en-US" dirty="0"/>
            </a:br>
            <a:endParaRPr lang="en-US" dirty="0"/>
          </a:p>
          <a:p>
            <a:pPr marL="0" indent="0">
              <a:buNone/>
            </a:pPr>
            <a:r>
              <a:rPr lang="en-US" dirty="0"/>
              <a:t>Flexible code is just like a block construction:</a:t>
            </a:r>
          </a:p>
          <a:p>
            <a:r>
              <a:rPr lang="en-US" sz="2400" dirty="0"/>
              <a:t>is easy to understand in terms of blocks</a:t>
            </a:r>
          </a:p>
          <a:p>
            <a:r>
              <a:rPr lang="en-US" sz="2400" dirty="0"/>
              <a:t>tolerates changes</a:t>
            </a:r>
          </a:p>
          <a:p>
            <a:r>
              <a:rPr lang="en-US" sz="2400" dirty="0"/>
              <a:t>is reusable</a:t>
            </a:r>
            <a:endParaRPr lang="en-CH" sz="2400" dirty="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dirty="0"/>
              <a:t>Chapter 1: Introduction to classes</a:t>
            </a:r>
            <a:br>
              <a:rPr lang="en-US" dirty="0"/>
            </a:br>
            <a:r>
              <a:rPr lang="en-US" dirty="0"/>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dirty="0"/>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endParaRPr lang="en-US" dirty="0"/>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01a_Classes.ipynb</a:t>
            </a:r>
            <a:endParaRPr lang="en-DE"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Add a new method to the Particle class</a:t>
            </a:r>
            <a:endParaRPr lang="en-CH" sz="3600" dirty="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Particle.</a:t>
            </a:r>
          </a:p>
          <a:p>
            <a:r>
              <a:rPr lang="en-US" dirty="0"/>
              <a:t>Where do the position (x, y)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endParaRPr lang="en-US" dirty="0"/>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particle_update_position</a:t>
            </a:r>
            <a:endParaRPr lang="en-DE" sz="1400" dirty="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75019</TotalTime>
  <Words>3772</Words>
  <Application>Microsoft Macintosh PowerPoint</Application>
  <PresentationFormat>Widescreen</PresentationFormat>
  <Paragraphs>479</Paragraphs>
  <Slides>54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Annie Use Your Telescope</vt:lpstr>
      <vt:lpstr>Arial</vt:lpstr>
      <vt:lpstr>Calibri</vt:lpstr>
      <vt:lpstr>Calibri Light</vt:lpstr>
      <vt:lpstr>Consolas</vt:lpstr>
      <vt:lpstr>Courier New</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Turn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Passing varying behavior (e.g. functions) as an argument is often a better alternative</vt:lpstr>
      <vt:lpstr>Hands-on Implement two next-step proposals</vt:lpstr>
      <vt:lpstr>The Walker: what have we achieved?</vt:lpstr>
      <vt:lpstr>Chapter 3: Separate what varies at the level of project</vt:lpstr>
      <vt:lpstr>The holy trinity of scientific computing</vt:lpstr>
      <vt:lpstr>The holy trinity of scientific computing</vt:lpstr>
      <vt:lpstr>1. Provenance</vt:lpstr>
      <vt:lpstr>2. Reproducibility</vt:lpstr>
      <vt:lpstr>3. Organization</vt:lpstr>
      <vt:lpstr>3. Organization</vt:lpstr>
      <vt:lpstr>3. Organization</vt:lpstr>
      <vt:lpstr>Organization</vt:lpstr>
      <vt:lpstr>Organization</vt:lpstr>
      <vt:lpstr>Organization</vt:lpstr>
      <vt:lpstr>Hands On: Final Exercise</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lpstr>Where to go from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738</cp:revision>
  <cp:lastPrinted>2019-09-03T16:05:03Z</cp:lastPrinted>
  <dcterms:created xsi:type="dcterms:W3CDTF">2018-07-24T12:49:38Z</dcterms:created>
  <dcterms:modified xsi:type="dcterms:W3CDTF">2023-06-27T01:33:22Z</dcterms:modified>
</cp:coreProperties>
</file>